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56" r:id="rId2"/>
    <p:sldId id="310" r:id="rId3"/>
    <p:sldId id="311"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264" r:id="rId51"/>
  </p:sldIdLst>
  <p:sldSz cx="12195175" cy="6858000"/>
  <p:notesSz cx="6858000" cy="9144000"/>
  <p:custDataLst>
    <p:tags r:id="rId5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00B"/>
    <a:srgbClr val="137990"/>
    <a:srgbClr val="0065AA"/>
    <a:srgbClr val="0080C8"/>
    <a:srgbClr val="7CBF33"/>
    <a:srgbClr val="76B531"/>
    <a:srgbClr val="FF4B4B"/>
    <a:srgbClr val="FF0000"/>
    <a:srgbClr val="78B832"/>
    <a:srgbClr val="CAE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8" autoAdjust="0"/>
    <p:restoredTop sz="94660"/>
  </p:normalViewPr>
  <p:slideViewPr>
    <p:cSldViewPr>
      <p:cViewPr>
        <p:scale>
          <a:sx n="50" d="100"/>
          <a:sy n="50" d="100"/>
        </p:scale>
        <p:origin x="2682" y="152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98E6F14-58DB-4B00-86FE-3C9EC5944CC9}" type="datetimeFigureOut">
              <a:rPr lang="en-US"/>
              <a:t>1/5/2021</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0E48FDC9-9997-4170-860B-36621C72B606}" type="slidenum">
              <a:rPr lang="en-US" altLang="zh-CN"/>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9DC849C-9158-4E9A-9DB1-B52B80B76620}" type="datetimeFigureOut">
              <a:rPr lang="en-US"/>
              <a:t>1/5/2021</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CC1646E8-E857-4786-B5F8-34B63BB25BE5}"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42</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43</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44</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45</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46</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47</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48</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49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5</a:t>
            </a:fld>
            <a:endParaRPr lang="en-US"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6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7168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27F82FF-DD24-4F60-9A3F-117A740F3634}" type="slidenum">
              <a:rPr lang="zh-CN" altLang="en-US"/>
              <a:t>50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矩形 9"/>
          <p:cNvSpPr/>
          <p:nvPr userDrawn="1"/>
        </p:nvSpPr>
        <p:spPr>
          <a:xfrm>
            <a:off x="2362199" y="-24197"/>
            <a:ext cx="258325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11" name="矩形 10"/>
          <p:cNvSpPr/>
          <p:nvPr userDrawn="1"/>
        </p:nvSpPr>
        <p:spPr>
          <a:xfrm>
            <a:off x="2676637" y="792980"/>
            <a:ext cx="1954381" cy="5280346"/>
          </a:xfrm>
          <a:prstGeom prst="rect">
            <a:avLst/>
          </a:prstGeom>
        </p:spPr>
        <p:txBody>
          <a:bodyPr vert="eaVert" wrap="square">
            <a:spAutoFit/>
          </a:bodyPr>
          <a:lstStyle/>
          <a:p>
            <a:pPr algn="ctr" fontAlgn="auto">
              <a:spcBef>
                <a:spcPts val="0"/>
              </a:spcBef>
              <a:spcAft>
                <a:spcPts val="0"/>
              </a:spcAft>
              <a:defRPr/>
            </a:pPr>
            <a:r>
              <a:rPr lang="zh-CN" altLang="en-US" sz="11500" b="1" dirty="0">
                <a:solidFill>
                  <a:schemeClr val="bg1"/>
                </a:solidFill>
                <a:latin typeface="微软雅黑" panose="020B0503020204020204" pitchFamily="34" charset="-122"/>
                <a:ea typeface="微软雅黑" panose="020B0503020204020204" pitchFamily="34" charset="-122"/>
              </a:rPr>
              <a:t>目   录</a:t>
            </a:r>
          </a:p>
        </p:txBody>
      </p:sp>
      <p:sp>
        <p:nvSpPr>
          <p:cNvPr id="12" name="矩形 11"/>
          <p:cNvSpPr/>
          <p:nvPr userDrawn="1"/>
        </p:nvSpPr>
        <p:spPr>
          <a:xfrm>
            <a:off x="295697" y="-24197"/>
            <a:ext cx="401290" cy="6914701"/>
          </a:xfrm>
          <a:prstGeom prst="rect">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userDrawn="1"/>
        </p:nvSpPr>
        <p:spPr>
          <a:xfrm>
            <a:off x="979773" y="-56701"/>
            <a:ext cx="401290" cy="6914701"/>
          </a:xfrm>
          <a:prstGeom prst="rect">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userDrawn="1"/>
        </p:nvSpPr>
        <p:spPr>
          <a:xfrm>
            <a:off x="1663849" y="-24197"/>
            <a:ext cx="401290" cy="6914701"/>
          </a:xfrm>
          <a:prstGeom prst="rect">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3" name="TextBox 2"/>
          <p:cNvSpPr txBox="1"/>
          <p:nvPr userDrawn="1"/>
        </p:nvSpPr>
        <p:spPr>
          <a:xfrm>
            <a:off x="10310813" y="6302375"/>
            <a:ext cx="800100" cy="338138"/>
          </a:xfrm>
          <a:prstGeom prst="rect">
            <a:avLst/>
          </a:prstGeom>
          <a:noFill/>
        </p:spPr>
        <p:txBody>
          <a:bodyPr wrap="none">
            <a:spAutoFit/>
          </a:bodyPr>
          <a:lstStyle/>
          <a:p>
            <a:pPr fontAlgn="auto">
              <a:spcBef>
                <a:spcPts val="0"/>
              </a:spcBef>
              <a:spcAft>
                <a:spcPts val="0"/>
              </a:spcAft>
              <a:defRPr/>
            </a:pPr>
            <a:r>
              <a:rPr lang="zh-CN" altLang="en-US" sz="1600" dirty="0">
                <a:solidFill>
                  <a:srgbClr val="EB700B"/>
                </a:solidFill>
                <a:latin typeface="微软雅黑" panose="020B0503020204020204" pitchFamily="34" charset="-122"/>
                <a:ea typeface="微软雅黑" panose="020B0503020204020204" pitchFamily="34" charset="-122"/>
              </a:rPr>
              <a:t>过渡页</a:t>
            </a:r>
          </a:p>
        </p:txBody>
      </p:sp>
      <p:cxnSp>
        <p:nvCxnSpPr>
          <p:cNvPr id="4" name="直接连接符 3"/>
          <p:cNvCxnSpPr/>
          <p:nvPr userDrawn="1"/>
        </p:nvCxnSpPr>
        <p:spPr>
          <a:xfrm>
            <a:off x="9553575" y="6470650"/>
            <a:ext cx="647700" cy="0"/>
          </a:xfrm>
          <a:prstGeom prst="line">
            <a:avLst/>
          </a:prstGeom>
          <a:ln>
            <a:solidFill>
              <a:srgbClr val="EB700B"/>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userDrawn="1"/>
        </p:nvCxnSpPr>
        <p:spPr>
          <a:xfrm>
            <a:off x="11218863" y="6470650"/>
            <a:ext cx="647700" cy="0"/>
          </a:xfrm>
          <a:prstGeom prst="line">
            <a:avLst/>
          </a:prstGeom>
          <a:ln>
            <a:solidFill>
              <a:srgbClr val="EB700B"/>
            </a:solidFill>
          </a:ln>
        </p:spPr>
        <p:style>
          <a:lnRef idx="1">
            <a:schemeClr val="accent2"/>
          </a:lnRef>
          <a:fillRef idx="0">
            <a:schemeClr val="accent2"/>
          </a:fillRef>
          <a:effectRef idx="0">
            <a:schemeClr val="accent2"/>
          </a:effectRef>
          <a:fontRef idx="minor">
            <a:schemeClr val="tx1"/>
          </a:fontRef>
        </p:style>
      </p:cxn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254"/>
            <a:ext cx="6936030" cy="6858000"/>
          </a:xfrm>
          <a:prstGeom prst="rect">
            <a:avLst/>
          </a:prstGeom>
        </p:spPr>
      </p:pic>
      <p:sp>
        <p:nvSpPr>
          <p:cNvPr id="7" name="矩形 6"/>
          <p:cNvSpPr/>
          <p:nvPr userDrawn="1"/>
        </p:nvSpPr>
        <p:spPr>
          <a:xfrm>
            <a:off x="6936031" y="0"/>
            <a:ext cx="313684"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燕尾形 9"/>
          <p:cNvSpPr/>
          <p:nvPr userDrawn="1"/>
        </p:nvSpPr>
        <p:spPr>
          <a:xfrm>
            <a:off x="1823244" y="0"/>
            <a:ext cx="10371931" cy="692696"/>
          </a:xfrm>
          <a:prstGeom prst="chevron">
            <a:avLst>
              <a:gd name="adj" fmla="val 33499"/>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zh-CN" altLang="en-US"/>
          </a:p>
        </p:txBody>
      </p:sp>
      <p:sp>
        <p:nvSpPr>
          <p:cNvPr id="4" name="矩形 3"/>
          <p:cNvSpPr/>
          <p:nvPr userDrawn="1"/>
        </p:nvSpPr>
        <p:spPr>
          <a:xfrm>
            <a:off x="2137147" y="94181"/>
            <a:ext cx="2031325" cy="461665"/>
          </a:xfrm>
          <a:prstGeom prst="rect">
            <a:avLst/>
          </a:prstGeom>
        </p:spPr>
        <p:txBody>
          <a:bodyPr wrap="none">
            <a:spAutoFit/>
          </a:bodyP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文化知识概述</a:t>
            </a:r>
          </a:p>
        </p:txBody>
      </p:sp>
      <p:sp>
        <p:nvSpPr>
          <p:cNvPr id="5" name="TextBox 23"/>
          <p:cNvSpPr txBox="1"/>
          <p:nvPr userDrawn="1"/>
        </p:nvSpPr>
        <p:spPr>
          <a:xfrm>
            <a:off x="10839077" y="6094090"/>
            <a:ext cx="1235174" cy="369332"/>
          </a:xfrm>
          <a:prstGeom prst="rect">
            <a:avLst/>
          </a:prstGeom>
          <a:noFill/>
          <a:effectLst>
            <a:reflection blurRad="6350" stA="50000" endA="300" endPos="38500" dist="50800" dir="5400000" sy="-100000" algn="bl" rotWithShape="0"/>
          </a:effectLst>
        </p:spPr>
        <p:txBody>
          <a:bodyPr>
            <a:spAutoFit/>
          </a:bodyPr>
          <a:lstStyle/>
          <a:p>
            <a:pPr algn="ctr" fontAlgn="auto">
              <a:spcBef>
                <a:spcPts val="0"/>
              </a:spcBef>
              <a:spcAft>
                <a:spcPts val="0"/>
              </a:spcAft>
              <a:defRPr/>
            </a:pPr>
            <a:r>
              <a:rPr lang="en-US" altLang="zh-CN" dirty="0">
                <a:solidFill>
                  <a:srgbClr val="EB700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rPr>
              <a:t>LOGO</a:t>
            </a:r>
            <a:endParaRPr lang="zh-CN" altLang="en-US" dirty="0">
              <a:solidFill>
                <a:srgbClr val="EB700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endParaRPr>
          </a:p>
        </p:txBody>
      </p:sp>
      <p:cxnSp>
        <p:nvCxnSpPr>
          <p:cNvPr id="6" name="直接连接符 24"/>
          <p:cNvCxnSpPr/>
          <p:nvPr userDrawn="1"/>
        </p:nvCxnSpPr>
        <p:spPr>
          <a:xfrm>
            <a:off x="0" y="6526213"/>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userDrawn="1"/>
        </p:nvCxnSpPr>
        <p:spPr>
          <a:xfrm flipV="1">
            <a:off x="10766425" y="6094413"/>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26"/>
          <p:cNvCxnSpPr/>
          <p:nvPr userDrawn="1"/>
        </p:nvCxnSpPr>
        <p:spPr>
          <a:xfrm flipV="1">
            <a:off x="10850563" y="6237288"/>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燕尾形 8"/>
          <p:cNvSpPr/>
          <p:nvPr userDrawn="1"/>
        </p:nvSpPr>
        <p:spPr>
          <a:xfrm>
            <a:off x="264939" y="-5728"/>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userDrawn="1"/>
        </p:nvSpPr>
        <p:spPr>
          <a:xfrm>
            <a:off x="784374" y="-5729"/>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userDrawn="1"/>
        </p:nvSpPr>
        <p:spPr>
          <a:xfrm>
            <a:off x="1303809" y="-24197"/>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9" name="燕尾形 8"/>
          <p:cNvSpPr/>
          <p:nvPr userDrawn="1"/>
        </p:nvSpPr>
        <p:spPr>
          <a:xfrm>
            <a:off x="1807865" y="0"/>
            <a:ext cx="10387310" cy="692696"/>
          </a:xfrm>
          <a:prstGeom prst="chevron">
            <a:avLst>
              <a:gd name="adj" fmla="val 30749"/>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zh-CN" altLang="en-US"/>
          </a:p>
        </p:txBody>
      </p:sp>
      <p:sp>
        <p:nvSpPr>
          <p:cNvPr id="4" name="矩形 3"/>
          <p:cNvSpPr/>
          <p:nvPr userDrawn="1"/>
        </p:nvSpPr>
        <p:spPr>
          <a:xfrm>
            <a:off x="2137147" y="112649"/>
            <a:ext cx="2031325" cy="461665"/>
          </a:xfrm>
          <a:prstGeom prst="rect">
            <a:avLst/>
          </a:prstGeom>
        </p:spPr>
        <p:txBody>
          <a:bodyPr wrap="none">
            <a:spAutoFit/>
          </a:bodyP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企业文化概述</a:t>
            </a:r>
          </a:p>
        </p:txBody>
      </p:sp>
      <p:sp>
        <p:nvSpPr>
          <p:cNvPr id="5" name="TextBox 23"/>
          <p:cNvSpPr txBox="1"/>
          <p:nvPr userDrawn="1"/>
        </p:nvSpPr>
        <p:spPr>
          <a:xfrm>
            <a:off x="10839077" y="6094090"/>
            <a:ext cx="1235174" cy="369332"/>
          </a:xfrm>
          <a:prstGeom prst="rect">
            <a:avLst/>
          </a:prstGeom>
          <a:noFill/>
          <a:effectLst>
            <a:reflection blurRad="6350" stA="50000" endA="300" endPos="38500" dist="50800" dir="5400000" sy="-100000" algn="bl" rotWithShape="0"/>
          </a:effectLst>
        </p:spPr>
        <p:txBody>
          <a:bodyPr>
            <a:spAutoFit/>
          </a:bodyPr>
          <a:lstStyle>
            <a:defPPr>
              <a:defRPr lang="zh-CN"/>
            </a:defPPr>
            <a:lvl1pPr algn="ctr" fontAlgn="auto">
              <a:spcBef>
                <a:spcPts val="0"/>
              </a:spcBef>
              <a:spcAft>
                <a:spcPts val="0"/>
              </a:spcAft>
              <a:defRPr>
                <a:solidFill>
                  <a:srgbClr val="EB700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stStyle>
          <a:p>
            <a:pPr lvl="0"/>
            <a:r>
              <a:rPr lang="en-US" altLang="zh-CN" dirty="0"/>
              <a:t>LOGO</a:t>
            </a:r>
            <a:endParaRPr lang="zh-CN" altLang="en-US" dirty="0"/>
          </a:p>
        </p:txBody>
      </p:sp>
      <p:cxnSp>
        <p:nvCxnSpPr>
          <p:cNvPr id="6" name="直接连接符 24"/>
          <p:cNvCxnSpPr/>
          <p:nvPr userDrawn="1"/>
        </p:nvCxnSpPr>
        <p:spPr>
          <a:xfrm>
            <a:off x="0" y="6526213"/>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userDrawn="1"/>
        </p:nvCxnSpPr>
        <p:spPr>
          <a:xfrm flipV="1">
            <a:off x="10766425" y="6094413"/>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26"/>
          <p:cNvCxnSpPr/>
          <p:nvPr userDrawn="1"/>
        </p:nvCxnSpPr>
        <p:spPr>
          <a:xfrm flipV="1">
            <a:off x="10850563" y="6237288"/>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燕尾形 10"/>
          <p:cNvSpPr/>
          <p:nvPr userDrawn="1"/>
        </p:nvSpPr>
        <p:spPr>
          <a:xfrm>
            <a:off x="264939" y="-5728"/>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userDrawn="1"/>
        </p:nvSpPr>
        <p:spPr>
          <a:xfrm>
            <a:off x="784374" y="-5729"/>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userDrawn="1"/>
        </p:nvSpPr>
        <p:spPr>
          <a:xfrm>
            <a:off x="1303809" y="-24197"/>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9" name="燕尾形 8"/>
          <p:cNvSpPr/>
          <p:nvPr userDrawn="1"/>
        </p:nvSpPr>
        <p:spPr>
          <a:xfrm>
            <a:off x="1807865" y="0"/>
            <a:ext cx="10387310" cy="692696"/>
          </a:xfrm>
          <a:prstGeom prst="chevron">
            <a:avLst>
              <a:gd name="adj" fmla="val 4175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4" name="矩形 3"/>
          <p:cNvSpPr/>
          <p:nvPr userDrawn="1"/>
        </p:nvSpPr>
        <p:spPr>
          <a:xfrm>
            <a:off x="2374404" y="112649"/>
            <a:ext cx="2031325" cy="461665"/>
          </a:xfrm>
          <a:prstGeom prst="rect">
            <a:avLst/>
          </a:prstGeom>
        </p:spPr>
        <p:txBody>
          <a:bodyPr wrap="none">
            <a:spAutoFit/>
          </a:bodyP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企业文化体系</a:t>
            </a:r>
          </a:p>
        </p:txBody>
      </p:sp>
      <p:sp>
        <p:nvSpPr>
          <p:cNvPr id="5" name="TextBox 23"/>
          <p:cNvSpPr txBox="1"/>
          <p:nvPr userDrawn="1"/>
        </p:nvSpPr>
        <p:spPr>
          <a:xfrm>
            <a:off x="10839077" y="6094090"/>
            <a:ext cx="1235174" cy="369332"/>
          </a:xfrm>
          <a:prstGeom prst="rect">
            <a:avLst/>
          </a:prstGeom>
          <a:noFill/>
          <a:effectLst>
            <a:reflection blurRad="6350" stA="50000" endA="300" endPos="38500" dist="50800" dir="5400000" sy="-100000" algn="bl" rotWithShape="0"/>
          </a:effectLst>
        </p:spPr>
        <p:txBody>
          <a:bodyPr>
            <a:spAutoFit/>
          </a:bodyPr>
          <a:lstStyle>
            <a:defPPr>
              <a:defRPr lang="zh-CN"/>
            </a:defPPr>
            <a:lvl1pPr algn="ctr" fontAlgn="auto">
              <a:spcBef>
                <a:spcPts val="0"/>
              </a:spcBef>
              <a:spcAft>
                <a:spcPts val="0"/>
              </a:spcAft>
              <a:defRPr>
                <a:solidFill>
                  <a:srgbClr val="EB700B"/>
                </a:solidFill>
                <a:effectLst>
                  <a:reflection blurRad="6350" stA="55000" endA="300" endPos="45500" dir="5400000" sy="-100000" algn="bl" rotWithShape="0"/>
                </a:effectLst>
                <a:latin typeface="Broadway" pitchFamily="82" charset="0"/>
                <a:ea typeface="楷体" panose="02010609060101010101" pitchFamily="49" charset="-122"/>
                <a:cs typeface="经典繁仿黑" pitchFamily="49" charset="-122"/>
              </a:defRPr>
            </a:lvl1pPr>
          </a:lstStyle>
          <a:p>
            <a:pPr lvl="0"/>
            <a:r>
              <a:rPr lang="en-US" altLang="zh-CN" dirty="0"/>
              <a:t>LOGO</a:t>
            </a:r>
            <a:endParaRPr lang="zh-CN" altLang="en-US" dirty="0"/>
          </a:p>
        </p:txBody>
      </p:sp>
      <p:cxnSp>
        <p:nvCxnSpPr>
          <p:cNvPr id="6" name="直接连接符 24"/>
          <p:cNvCxnSpPr/>
          <p:nvPr userDrawn="1"/>
        </p:nvCxnSpPr>
        <p:spPr>
          <a:xfrm>
            <a:off x="0" y="6526213"/>
            <a:ext cx="107664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userDrawn="1"/>
        </p:nvCxnSpPr>
        <p:spPr>
          <a:xfrm flipV="1">
            <a:off x="10766425" y="6094413"/>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26"/>
          <p:cNvCxnSpPr/>
          <p:nvPr userDrawn="1"/>
        </p:nvCxnSpPr>
        <p:spPr>
          <a:xfrm flipV="1">
            <a:off x="10850563" y="6237288"/>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燕尾形 10"/>
          <p:cNvSpPr/>
          <p:nvPr userDrawn="1"/>
        </p:nvSpPr>
        <p:spPr>
          <a:xfrm>
            <a:off x="264939" y="-5728"/>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userDrawn="1"/>
        </p:nvSpPr>
        <p:spPr>
          <a:xfrm>
            <a:off x="784374" y="-5729"/>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userDrawn="1"/>
        </p:nvSpPr>
        <p:spPr>
          <a:xfrm>
            <a:off x="1303809" y="-24197"/>
            <a:ext cx="504056" cy="698423"/>
          </a:xfrm>
          <a:prstGeom prst="chevron">
            <a:avLst/>
          </a:prstGeom>
          <a:solidFill>
            <a:srgbClr val="137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363"/>
            <a:ext cx="9146381"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39BA7-28F7-4A3A-A0ED-72ACC48C4F28}"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BD95F7A-EB3F-42DE-92CB-245B2FC23379}"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75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937CAB8-EC34-4307-92CD-979C4F92AC65}" type="datetimeFigureOut">
              <a:rPr lang="zh-CN" altLang="en-US"/>
              <a:t>2021/1/5</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5782FE49-0A01-43EE-93D1-5C23A135F0F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bwMode="auto">
          <a:xfrm>
            <a:off x="1507898" y="-637970"/>
            <a:ext cx="3384550" cy="7777163"/>
            <a:chOff x="2909764" y="-1158858"/>
            <a:chExt cx="3384376" cy="7777026"/>
          </a:xfrm>
        </p:grpSpPr>
        <p:sp>
          <p:nvSpPr>
            <p:cNvPr id="45" name="矩形​​ 1"/>
            <p:cNvSpPr/>
            <p:nvPr/>
          </p:nvSpPr>
          <p:spPr>
            <a:xfrm rot="2302335">
              <a:off x="2909764" y="2370093"/>
              <a:ext cx="3384376" cy="863585"/>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B700B"/>
                </a:solidFill>
              </a:endParaRPr>
            </a:p>
          </p:txBody>
        </p:sp>
        <p:sp>
          <p:nvSpPr>
            <p:cNvPr id="46" name="矩形​​ 2"/>
            <p:cNvSpPr/>
            <p:nvPr/>
          </p:nvSpPr>
          <p:spPr>
            <a:xfrm rot="7998744">
              <a:off x="2174710" y="2382805"/>
              <a:ext cx="4694154" cy="731799"/>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B700B"/>
                </a:solidFill>
              </a:endParaRPr>
            </a:p>
          </p:txBody>
        </p:sp>
        <p:sp>
          <p:nvSpPr>
            <p:cNvPr id="47" name="矩形​​ 3"/>
            <p:cNvSpPr/>
            <p:nvPr/>
          </p:nvSpPr>
          <p:spPr>
            <a:xfrm rot="10227885">
              <a:off x="3006597" y="2579639"/>
              <a:ext cx="3171662" cy="495291"/>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B700B"/>
                </a:solidFill>
              </a:endParaRPr>
            </a:p>
          </p:txBody>
        </p:sp>
        <p:sp>
          <p:nvSpPr>
            <p:cNvPr id="48" name="矩形​​ 1"/>
            <p:cNvSpPr/>
            <p:nvPr/>
          </p:nvSpPr>
          <p:spPr>
            <a:xfrm rot="4118462">
              <a:off x="1312712" y="2419318"/>
              <a:ext cx="6502285" cy="841332"/>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B700B"/>
                </a:solidFill>
              </a:endParaRPr>
            </a:p>
          </p:txBody>
        </p:sp>
        <p:sp>
          <p:nvSpPr>
            <p:cNvPr id="49" name="矩形​​ 1"/>
            <p:cNvSpPr/>
            <p:nvPr/>
          </p:nvSpPr>
          <p:spPr>
            <a:xfrm rot="5879924">
              <a:off x="539616" y="2309783"/>
              <a:ext cx="7777026" cy="839745"/>
            </a:xfrm>
            <a:prstGeom prst="rect">
              <a:avLst/>
            </a:prstGeom>
            <a:gradFill flip="none" rotWithShape="1">
              <a:gsLst>
                <a:gs pos="0">
                  <a:schemeClr val="bg1"/>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B700B"/>
                </a:solidFill>
              </a:endParaRPr>
            </a:p>
          </p:txBody>
        </p:sp>
      </p:grpSp>
      <p:sp>
        <p:nvSpPr>
          <p:cNvPr id="36" name="矩形 35"/>
          <p:cNvSpPr/>
          <p:nvPr/>
        </p:nvSpPr>
        <p:spPr>
          <a:xfrm>
            <a:off x="241073" y="3462543"/>
            <a:ext cx="602297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7200" b="1" dirty="0">
                <a:solidFill>
                  <a:srgbClr val="EB700B"/>
                </a:solidFill>
                <a:latin typeface="微软雅黑" panose="020B0503020204020204" pitchFamily="34" charset="-122"/>
                <a:ea typeface="微软雅黑" panose="020B0503020204020204" pitchFamily="34" charset="-122"/>
              </a:rPr>
              <a:t>企业文化揭秘</a:t>
            </a:r>
          </a:p>
        </p:txBody>
      </p:sp>
      <p:sp>
        <p:nvSpPr>
          <p:cNvPr id="11" name="矩形 10"/>
          <p:cNvSpPr>
            <a:spLocks noChangeArrowheads="1"/>
          </p:cNvSpPr>
          <p:nvPr/>
        </p:nvSpPr>
        <p:spPr bwMode="auto">
          <a:xfrm>
            <a:off x="358548" y="2912474"/>
            <a:ext cx="3959225" cy="338138"/>
          </a:xfrm>
          <a:prstGeom prst="rect">
            <a:avLst/>
          </a:prstGeom>
          <a:noFill/>
          <a:ln>
            <a:noFill/>
          </a:ln>
        </p:spPr>
        <p:txBody>
          <a:bodyPr>
            <a:spAutoFit/>
          </a:bodyPr>
          <a:lstStyle/>
          <a:p>
            <a:pPr fontAlgn="auto">
              <a:spcBef>
                <a:spcPts val="0"/>
              </a:spcBef>
              <a:spcAft>
                <a:spcPts val="0"/>
              </a:spcAft>
              <a:defRPr/>
            </a:pPr>
            <a:r>
              <a:rPr lang="zh-CN" altLang="en-US" sz="1600" i="1" dirty="0">
                <a:latin typeface="微软雅黑" panose="020B0503020204020204" pitchFamily="34" charset="-122"/>
                <a:ea typeface="微软雅黑" panose="020B0503020204020204" pitchFamily="34" charset="-122"/>
              </a:rPr>
              <a:t>企业高管培训之</a:t>
            </a:r>
            <a:r>
              <a:rPr lang="en-US" altLang="zh-CN" sz="1600" i="1" dirty="0">
                <a:latin typeface="微软雅黑" panose="020B0503020204020204" pitchFamily="34" charset="-122"/>
                <a:ea typeface="微软雅黑" panose="020B0503020204020204" pitchFamily="34" charset="-122"/>
              </a:rPr>
              <a:t>——</a:t>
            </a:r>
            <a:endParaRPr lang="zh-CN" altLang="en-US" sz="1600" i="1" dirty="0">
              <a:latin typeface="+mn-lt"/>
              <a:ea typeface="+mn-ea"/>
            </a:endParaRPr>
          </a:p>
        </p:txBody>
      </p:sp>
      <p:sp>
        <p:nvSpPr>
          <p:cNvPr id="3" name="矩形 2"/>
          <p:cNvSpPr/>
          <p:nvPr/>
        </p:nvSpPr>
        <p:spPr>
          <a:xfrm>
            <a:off x="241073" y="3462543"/>
            <a:ext cx="602297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7200" b="1" dirty="0">
                <a:solidFill>
                  <a:srgbClr val="EB700B"/>
                </a:solidFill>
                <a:latin typeface="微软雅黑" panose="020B0503020204020204" pitchFamily="34" charset="-122"/>
                <a:ea typeface="微软雅黑" panose="020B0503020204020204" pitchFamily="34" charset="-122"/>
              </a:rPr>
              <a:t>企业文化揭秘</a:t>
            </a:r>
          </a:p>
        </p:txBody>
      </p:sp>
      <p:sp>
        <p:nvSpPr>
          <p:cNvPr id="7" name="TextBox 6"/>
          <p:cNvSpPr txBox="1">
            <a:spLocks noChangeArrowheads="1"/>
          </p:cNvSpPr>
          <p:nvPr/>
        </p:nvSpPr>
        <p:spPr bwMode="auto">
          <a:xfrm>
            <a:off x="217578" y="4888753"/>
            <a:ext cx="4241800" cy="33718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1600">
                <a:latin typeface="微软雅黑" panose="020B0503020204020204" pitchFamily="34" charset="-122"/>
                <a:ea typeface="微软雅黑" panose="020B0503020204020204" pitchFamily="34" charset="-122"/>
                <a:cs typeface="Tahoma" panose="020B0604030504040204" pitchFamily="34" charset="0"/>
              </a:rPr>
              <a:t>xiazaii</a:t>
            </a:r>
            <a:endParaRPr lang="zh-CN" altLang="en-US" sz="1600" dirty="0">
              <a:latin typeface="微软雅黑" panose="020B0503020204020204" pitchFamily="34" charset="-122"/>
              <a:ea typeface="微软雅黑" panose="020B0503020204020204" pitchFamily="34" charset="-122"/>
              <a:cs typeface="Tahoma" panose="020B0604030504040204" pitchFamily="34" charset="0"/>
            </a:endParaRPr>
          </a:p>
        </p:txBody>
      </p:sp>
      <p:cxnSp>
        <p:nvCxnSpPr>
          <p:cNvPr id="12" name="直接连接符 11"/>
          <p:cNvCxnSpPr/>
          <p:nvPr/>
        </p:nvCxnSpPr>
        <p:spPr>
          <a:xfrm>
            <a:off x="358548" y="4688093"/>
            <a:ext cx="54737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675" y="0"/>
            <a:ext cx="7048500" cy="6858000"/>
          </a:xfrm>
          <a:prstGeom prst="rect">
            <a:avLst/>
          </a:prstGeom>
        </p:spPr>
      </p:pic>
      <p:pic>
        <p:nvPicPr>
          <p:cNvPr id="5" name="57e0ac0e9723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27349" y="187144"/>
            <a:ext cx="1295173" cy="1295173"/>
          </a:xfrm>
          <a:prstGeom prst="rect">
            <a:avLst/>
          </a:prstGeom>
        </p:spPr>
      </p:pic>
    </p:spTree>
  </p:cSld>
  <p:clrMapOvr>
    <a:masterClrMapping/>
  </p:clrMapOvr>
  <p:transition spd="slow" advClick="0" advTm="0">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anim calcmode="lin" valueType="num">
                                      <p:cBhvr>
                                        <p:cTn id="1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11"/>
                                        </p:tgtEl>
                                      </p:cBhvr>
                                    </p:animEffect>
                                  </p:childTnLst>
                                </p:cTn>
                              </p:par>
                            </p:childTnLst>
                          </p:cTn>
                        </p:par>
                        <p:par>
                          <p:cTn id="14" fill="hold">
                            <p:stCondLst>
                              <p:cond delay="0"/>
                            </p:stCondLst>
                            <p:childTnLst>
                              <p:par>
                                <p:cTn id="15" presetID="2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500"/>
                            </p:stCondLst>
                            <p:childTnLst>
                              <p:par>
                                <p:cTn id="23" presetID="6" presetClass="emph" presetSubtype="0" fill="hold" grpId="1" nodeType="afterEffect">
                                  <p:stCondLst>
                                    <p:cond delay="0"/>
                                  </p:stCondLst>
                                  <p:childTnLst>
                                    <p:animScale>
                                      <p:cBhvr>
                                        <p:cTn id="24" dur="500" fill="hold"/>
                                        <p:tgtEl>
                                          <p:spTgt spid="36"/>
                                        </p:tgtEl>
                                      </p:cBhvr>
                                      <p:by x="150000" y="150000"/>
                                    </p:animScale>
                                  </p:childTnLst>
                                </p:cTn>
                              </p:par>
                              <p:par>
                                <p:cTn id="25" presetID="10" presetClass="exit" presetSubtype="0" fill="hold" grpId="2" nodeType="withEffect">
                                  <p:stCondLst>
                                    <p:cond delay="0"/>
                                  </p:stCondLst>
                                  <p:childTnLst>
                                    <p:animEffect transition="out" filter="fade">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par>
                                <p:cTn id="28" presetID="22" presetClass="entr" presetSubtype="8" fill="hold" nodeType="withEffect">
                                  <p:stCondLst>
                                    <p:cond delay="20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63" presetClass="path" presetSubtype="0" accel="50000" fill="hold" grpId="1" nodeType="withEffect">
                                  <p:stCondLst>
                                    <p:cond delay="400"/>
                                  </p:stCondLst>
                                  <p:childTnLst>
                                    <p:animMotion origin="layout" path="M -0.87926 -3.44126E-6 L -4.00989E-6 -3.44126E-6 " pathEditMode="relative" rAng="0" ptsTypes="AA">
                                      <p:cBhvr>
                                        <p:cTn id="35" dur="500" fill="hold"/>
                                        <p:tgtEl>
                                          <p:spTgt spid="7"/>
                                        </p:tgtEl>
                                        <p:attrNameLst>
                                          <p:attrName>ppt_x</p:attrName>
                                          <p:attrName>ppt_y</p:attrName>
                                        </p:attrNameLst>
                                      </p:cBhvr>
                                      <p:rCtr x="4396300" y="0"/>
                                    </p:animMotion>
                                  </p:childTnLst>
                                </p:cTn>
                              </p:par>
                              <p:par>
                                <p:cTn id="36" presetID="53" presetClass="entr" presetSubtype="16" fill="hold" nodeType="withEffect">
                                  <p:stCondLst>
                                    <p:cond delay="450"/>
                                  </p:stCondLst>
                                  <p:childTnLst>
                                    <p:set>
                                      <p:cBhvr>
                                        <p:cTn id="37" dur="1" fill="hold">
                                          <p:stCondLst>
                                            <p:cond delay="0"/>
                                          </p:stCondLst>
                                        </p:cTn>
                                        <p:tgtEl>
                                          <p:spTgt spid="44"/>
                                        </p:tgtEl>
                                        <p:attrNameLst>
                                          <p:attrName>style.visibility</p:attrName>
                                        </p:attrNameLst>
                                      </p:cBhvr>
                                      <p:to>
                                        <p:strVal val="visible"/>
                                      </p:to>
                                    </p:set>
                                    <p:anim calcmode="lin" valueType="num">
                                      <p:cBhvr>
                                        <p:cTn id="38" dur="250" fill="hold"/>
                                        <p:tgtEl>
                                          <p:spTgt spid="44"/>
                                        </p:tgtEl>
                                        <p:attrNameLst>
                                          <p:attrName>ppt_w</p:attrName>
                                        </p:attrNameLst>
                                      </p:cBhvr>
                                      <p:tavLst>
                                        <p:tav tm="0">
                                          <p:val>
                                            <p:fltVal val="0"/>
                                          </p:val>
                                        </p:tav>
                                        <p:tav tm="100000">
                                          <p:val>
                                            <p:strVal val="#ppt_w"/>
                                          </p:val>
                                        </p:tav>
                                      </p:tavLst>
                                    </p:anim>
                                    <p:anim calcmode="lin" valueType="num">
                                      <p:cBhvr>
                                        <p:cTn id="39" dur="250" fill="hold"/>
                                        <p:tgtEl>
                                          <p:spTgt spid="44"/>
                                        </p:tgtEl>
                                        <p:attrNameLst>
                                          <p:attrName>ppt_h</p:attrName>
                                        </p:attrNameLst>
                                      </p:cBhvr>
                                      <p:tavLst>
                                        <p:tav tm="0">
                                          <p:val>
                                            <p:fltVal val="0"/>
                                          </p:val>
                                        </p:tav>
                                        <p:tav tm="100000">
                                          <p:val>
                                            <p:strVal val="#ppt_h"/>
                                          </p:val>
                                        </p:tav>
                                      </p:tavLst>
                                    </p:anim>
                                    <p:animEffect transition="in" filter="fade">
                                      <p:cBhvr>
                                        <p:cTn id="40" dur="250"/>
                                        <p:tgtEl>
                                          <p:spTgt spid="44"/>
                                        </p:tgtEl>
                                      </p:cBhvr>
                                    </p:animEffect>
                                  </p:childTnLst>
                                </p:cTn>
                              </p:par>
                              <p:par>
                                <p:cTn id="41" presetID="8" presetClass="emph" presetSubtype="0" autoRev="1" fill="hold" nodeType="withEffect">
                                  <p:stCondLst>
                                    <p:cond delay="400"/>
                                  </p:stCondLst>
                                  <p:childTnLst>
                                    <p:animRot by="1800000">
                                      <p:cBhvr>
                                        <p:cTn id="42" dur="1000" fill="hold"/>
                                        <p:tgtEl>
                                          <p:spTgt spid="44"/>
                                        </p:tgtEl>
                                        <p:attrNameLst>
                                          <p:attrName>r</p:attrName>
                                        </p:attrNameLst>
                                      </p:cBhvr>
                                    </p:animRot>
                                  </p:childTnLst>
                                </p:cTn>
                              </p:par>
                              <p:par>
                                <p:cTn id="43" presetID="6" presetClass="emph" presetSubtype="0" autoRev="1" fill="hold" nodeType="withEffect">
                                  <p:stCondLst>
                                    <p:cond delay="400"/>
                                  </p:stCondLst>
                                  <p:childTnLst>
                                    <p:animScale>
                                      <p:cBhvr>
                                        <p:cTn id="44" dur="1000" fill="hold"/>
                                        <p:tgtEl>
                                          <p:spTgt spid="44"/>
                                        </p:tgtEl>
                                      </p:cBhvr>
                                      <p:by x="800000" y="800000"/>
                                    </p:animScale>
                                  </p:childTnLst>
                                </p:cTn>
                              </p:par>
                              <p:par>
                                <p:cTn id="45" presetID="10" presetClass="exit" presetSubtype="0" fill="hold" nodeType="withEffect">
                                  <p:stCondLst>
                                    <p:cond delay="190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remove" display="0">
                  <p:stCondLst>
                    <p:cond delay="indefinite"/>
                  </p:stCondLst>
                  <p:endCondLst>
                    <p:cond evt="onStopAudio" delay="0">
                      <p:tgtEl>
                        <p:sldTgt/>
                      </p:tgtEl>
                    </p:cond>
                  </p:endCondLst>
                </p:cTn>
                <p:tgtEl>
                  <p:spTgt spid="5"/>
                </p:tgtEl>
              </p:cMediaNode>
            </p:audio>
          </p:childTnLst>
        </p:cTn>
      </p:par>
    </p:tnLst>
    <p:bldLst>
      <p:bldP spid="36" grpId="0"/>
      <p:bldP spid="36" grpId="1"/>
      <p:bldP spid="36" grpId="2"/>
      <p:bldP spid="11" grpId="0" rev="1"/>
      <p:bldP spid="3"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605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、文化的定义</a:t>
            </a:r>
          </a:p>
        </p:txBody>
      </p:sp>
      <p:sp>
        <p:nvSpPr>
          <p:cNvPr id="6" name="Text Box 44"/>
          <p:cNvSpPr txBox="1">
            <a:spLocks noChangeArrowheads="1"/>
          </p:cNvSpPr>
          <p:nvPr/>
        </p:nvSpPr>
        <p:spPr bwMode="auto">
          <a:xfrm>
            <a:off x="449371" y="2019374"/>
            <a:ext cx="5616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b="1" dirty="0">
                <a:solidFill>
                  <a:srgbClr val="EB700B"/>
                </a:solidFill>
                <a:latin typeface="微软雅黑" panose="020B0503020204020204" pitchFamily="34" charset="-122"/>
                <a:ea typeface="微软雅黑" panose="020B0503020204020204" pitchFamily="34" charset="-122"/>
              </a:rPr>
              <a:t>仅指精神财富</a:t>
            </a:r>
            <a:r>
              <a:rPr lang="zh-CN" altLang="en-US" sz="2000" dirty="0">
                <a:latin typeface="微软雅黑" panose="020B0503020204020204" pitchFamily="34" charset="-122"/>
                <a:ea typeface="微软雅黑" panose="020B0503020204020204" pitchFamily="34" charset="-122"/>
              </a:rPr>
              <a:t>，包括宗教、信仰、风俗习惯、道德情操、学术思想、文学艺术、科学技术、各种制度等。下面这两句话中的“文化”的含义，均适应于它的狭义定义。</a:t>
            </a:r>
            <a:endParaRPr lang="en-US" altLang="zh-CN" sz="2000" b="1" dirty="0">
              <a:latin typeface="微软雅黑" panose="020B0503020204020204" pitchFamily="34" charset="-122"/>
              <a:ea typeface="微软雅黑" panose="020B0503020204020204" pitchFamily="34" charset="-122"/>
            </a:endParaRPr>
          </a:p>
        </p:txBody>
      </p:sp>
      <p:sp>
        <p:nvSpPr>
          <p:cNvPr id="7" name="Text Box 44"/>
          <p:cNvSpPr txBox="1">
            <a:spLocks noChangeArrowheads="1"/>
          </p:cNvSpPr>
          <p:nvPr/>
        </p:nvSpPr>
        <p:spPr bwMode="auto">
          <a:xfrm>
            <a:off x="449371" y="4003268"/>
            <a:ext cx="5616575"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spcBef>
                <a:spcPts val="1200"/>
              </a:spcBef>
            </a:pPr>
            <a:r>
              <a:rPr lang="zh-CN" altLang="en-US" sz="2000" dirty="0">
                <a:solidFill>
                  <a:sysClr val="windowText" lastClr="000000"/>
                </a:solidFill>
                <a:latin typeface="微软雅黑" panose="020B0503020204020204" pitchFamily="34" charset="-122"/>
                <a:ea typeface="微软雅黑" panose="020B0503020204020204" pitchFamily="34" charset="-122"/>
              </a:rPr>
              <a:t>许多许多历史才可以培养一点点传统，许多许多传统才可以培养一点点文化。</a:t>
            </a:r>
            <a:r>
              <a:rPr lang="en-US" altLang="zh-CN" sz="2000" dirty="0">
                <a:solidFill>
                  <a:srgbClr val="EB700B"/>
                </a:solidFill>
                <a:latin typeface="微软雅黑" panose="020B0503020204020204" pitchFamily="34" charset="-122"/>
                <a:ea typeface="微软雅黑" panose="020B0503020204020204" pitchFamily="34" charset="-122"/>
              </a:rPr>
              <a:t>——</a:t>
            </a:r>
            <a:r>
              <a:rPr lang="zh-CN" altLang="en-US" sz="2000" dirty="0">
                <a:solidFill>
                  <a:srgbClr val="EB700B"/>
                </a:solidFill>
                <a:latin typeface="微软雅黑" panose="020B0503020204020204" pitchFamily="34" charset="-122"/>
                <a:ea typeface="微软雅黑" panose="020B0503020204020204" pitchFamily="34" charset="-122"/>
              </a:rPr>
              <a:t>民国初陈之反</a:t>
            </a:r>
            <a:r>
              <a:rPr lang="en-US" altLang="zh-CN" sz="2000" dirty="0">
                <a:solidFill>
                  <a:srgbClr val="EB700B"/>
                </a:solidFill>
                <a:latin typeface="微软雅黑" panose="020B0503020204020204" pitchFamily="34" charset="-122"/>
                <a:ea typeface="微软雅黑" panose="020B0503020204020204" pitchFamily="34" charset="-122"/>
              </a:rPr>
              <a:t>《</a:t>
            </a:r>
            <a:r>
              <a:rPr lang="zh-CN" altLang="en-US" sz="2000" dirty="0">
                <a:solidFill>
                  <a:srgbClr val="EB700B"/>
                </a:solidFill>
                <a:latin typeface="微软雅黑" panose="020B0503020204020204" pitchFamily="34" charset="-122"/>
                <a:ea typeface="微软雅黑" panose="020B0503020204020204" pitchFamily="34" charset="-122"/>
              </a:rPr>
              <a:t>剑桥导引</a:t>
            </a:r>
            <a:r>
              <a:rPr lang="en-US" altLang="zh-CN" sz="2000" dirty="0">
                <a:solidFill>
                  <a:srgbClr val="EB700B"/>
                </a:solidFill>
                <a:latin typeface="微软雅黑" panose="020B0503020204020204" pitchFamily="34" charset="-122"/>
                <a:ea typeface="微软雅黑" panose="020B0503020204020204" pitchFamily="34" charset="-122"/>
              </a:rPr>
              <a:t>》</a:t>
            </a:r>
          </a:p>
          <a:p>
            <a:pPr>
              <a:lnSpc>
                <a:spcPct val="135000"/>
              </a:lnSpc>
              <a:spcBef>
                <a:spcPts val="1200"/>
              </a:spcBef>
            </a:pPr>
            <a:r>
              <a:rPr lang="zh-CN" altLang="en-US" sz="2000" dirty="0">
                <a:solidFill>
                  <a:sysClr val="windowText" lastClr="000000"/>
                </a:solidFill>
                <a:latin typeface="微软雅黑" panose="020B0503020204020204" pitchFamily="34" charset="-122"/>
                <a:ea typeface="微软雅黑" panose="020B0503020204020204" pitchFamily="34" charset="-122"/>
              </a:rPr>
              <a:t>文化就是一种</a:t>
            </a:r>
            <a:r>
              <a:rPr lang="zh-CN" altLang="en-US" sz="2000" b="1" dirty="0">
                <a:solidFill>
                  <a:srgbClr val="EB700B"/>
                </a:solidFill>
                <a:latin typeface="微软雅黑" panose="020B0503020204020204" pitchFamily="34" charset="-122"/>
                <a:ea typeface="微软雅黑" panose="020B0503020204020204" pitchFamily="34" charset="-122"/>
              </a:rPr>
              <a:t>不需要思考</a:t>
            </a:r>
            <a:r>
              <a:rPr lang="zh-CN" altLang="en-US" sz="2000" dirty="0">
                <a:solidFill>
                  <a:sysClr val="windowText" lastClr="000000"/>
                </a:solidFill>
                <a:latin typeface="微软雅黑" panose="020B0503020204020204" pitchFamily="34" charset="-122"/>
                <a:ea typeface="微软雅黑" panose="020B0503020204020204" pitchFamily="34" charset="-122"/>
              </a:rPr>
              <a:t>就能表现出来的思维模式和行为模式。</a:t>
            </a:r>
            <a:r>
              <a:rPr lang="en-US" altLang="zh-CN" sz="2000" b="1" dirty="0">
                <a:solidFill>
                  <a:srgbClr val="F68426"/>
                </a:solidFill>
                <a:latin typeface="微软雅黑" panose="020B0503020204020204" pitchFamily="34" charset="-122"/>
                <a:ea typeface="微软雅黑" panose="020B0503020204020204" pitchFamily="34" charset="-122"/>
              </a:rPr>
              <a:t>——《</a:t>
            </a:r>
            <a:r>
              <a:rPr lang="zh-CN" altLang="en-US" sz="2000" b="1" dirty="0">
                <a:solidFill>
                  <a:srgbClr val="F68426"/>
                </a:solidFill>
                <a:latin typeface="微软雅黑" panose="020B0503020204020204" pitchFamily="34" charset="-122"/>
                <a:ea typeface="微软雅黑" panose="020B0503020204020204" pitchFamily="34" charset="-122"/>
              </a:rPr>
              <a:t>美国传统词典</a:t>
            </a:r>
            <a:r>
              <a:rPr lang="en-US" altLang="zh-CN" sz="2000" b="1" dirty="0">
                <a:solidFill>
                  <a:srgbClr val="F68426"/>
                </a:solidFill>
                <a:latin typeface="微软雅黑" panose="020B0503020204020204" pitchFamily="34" charset="-122"/>
                <a:ea typeface="微软雅黑" panose="020B0503020204020204" pitchFamily="34" charset="-122"/>
              </a:rPr>
              <a:t>》</a:t>
            </a:r>
          </a:p>
        </p:txBody>
      </p:sp>
      <p:sp>
        <p:nvSpPr>
          <p:cNvPr id="8" name="TextBox 53"/>
          <p:cNvSpPr txBox="1">
            <a:spLocks noChangeAspect="1" noChangeArrowheads="1"/>
          </p:cNvSpPr>
          <p:nvPr/>
        </p:nvSpPr>
        <p:spPr bwMode="auto">
          <a:xfrm>
            <a:off x="644634" y="1363737"/>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狭义的文化：</a:t>
            </a:r>
          </a:p>
        </p:txBody>
      </p:sp>
      <p:sp>
        <p:nvSpPr>
          <p:cNvPr id="9" name="矩形 8"/>
          <p:cNvSpPr/>
          <p:nvPr/>
        </p:nvSpPr>
        <p:spPr>
          <a:xfrm>
            <a:off x="449371" y="1363737"/>
            <a:ext cx="98425" cy="5232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solidFill>
                <a:srgbClr val="FFC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57627" y="1886957"/>
            <a:ext cx="5023143" cy="4633088"/>
          </a:xfrm>
          <a:prstGeom prst="rect">
            <a:avLst/>
          </a:prstGeom>
          <a:noFill/>
          <a:ln>
            <a:noFill/>
          </a:ln>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450"/>
                            </p:stCondLst>
                            <p:childTnLst>
                              <p:par>
                                <p:cTn id="18" presetID="5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9007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、文化的定义</a:t>
            </a:r>
          </a:p>
        </p:txBody>
      </p:sp>
      <p:sp>
        <p:nvSpPr>
          <p:cNvPr id="10" name="TextBox 9"/>
          <p:cNvSpPr txBox="1"/>
          <p:nvPr/>
        </p:nvSpPr>
        <p:spPr>
          <a:xfrm>
            <a:off x="5377508" y="2636912"/>
            <a:ext cx="6408712" cy="3539430"/>
          </a:xfrm>
          <a:prstGeom prst="rect">
            <a:avLst/>
          </a:prstGeom>
          <a:noFill/>
        </p:spPr>
        <p:txBody>
          <a:bodyPr wrap="square">
            <a:spAutoFit/>
          </a:bodyPr>
          <a:lstStyle/>
          <a:p>
            <a:pPr marL="285750" indent="-285750" fontAlgn="auto">
              <a:lnSpc>
                <a:spcPct val="14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为什么中国人过年的时候，无论怎样辛苦，都要回家和家人团聚？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这是我们的文化传统。</a:t>
            </a:r>
          </a:p>
          <a:p>
            <a:pPr marL="285750" indent="-285750" fontAlgn="auto">
              <a:lnSpc>
                <a:spcPct val="14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为什么许多人喜欢喝可乐，穿牛仔，看欧美的电影？</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这是因为他们喜欢欧美的文化。</a:t>
            </a:r>
          </a:p>
          <a:p>
            <a:pPr marL="285750" indent="-285750" fontAlgn="auto">
              <a:lnSpc>
                <a:spcPct val="14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为什么中国、日本、韩国、越南都拥有共同的传统节日？</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这是因为我们是在共同的中华文化圈。</a:t>
            </a:r>
          </a:p>
          <a:p>
            <a:pPr marL="285750" indent="-285750" fontAlgn="auto">
              <a:lnSpc>
                <a:spcPct val="14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为什么南方人喜吃甜与鲜，北方人喜欢辣与咸？</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这是因为我们拥有不同的饮食文化。</a:t>
            </a:r>
          </a:p>
        </p:txBody>
      </p:sp>
      <p:sp>
        <p:nvSpPr>
          <p:cNvPr id="11" name="TextBox 53"/>
          <p:cNvSpPr txBox="1">
            <a:spLocks noChangeAspect="1" noChangeArrowheads="1"/>
          </p:cNvSpPr>
          <p:nvPr/>
        </p:nvSpPr>
        <p:spPr bwMode="auto">
          <a:xfrm>
            <a:off x="5377508" y="1134213"/>
            <a:ext cx="58326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b="1" dirty="0">
                <a:solidFill>
                  <a:srgbClr val="EB700B"/>
                </a:solidFill>
                <a:latin typeface="微软雅黑" panose="020B0503020204020204" pitchFamily="34" charset="-122"/>
                <a:ea typeface="微软雅黑" panose="020B0503020204020204" pitchFamily="34" charset="-122"/>
              </a:rPr>
              <a:t>那么，从文化的角度，我们就可以很好地回答了篇首的问题：</a:t>
            </a:r>
          </a:p>
        </p:txBody>
      </p:sp>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8" y="1589147"/>
            <a:ext cx="5087938" cy="496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randombar(horizontal)">
                                      <p:cBhvr>
                                        <p:cTn id="7" dur="500"/>
                                        <p:tgtEl>
                                          <p:spTgt spid="30724"/>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17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170"/>
                                        <p:tgtEl>
                                          <p:spTgt spid="11"/>
                                        </p:tgtEl>
                                        <p:attrNameLst>
                                          <p:attrName>fillcolor</p:attrName>
                                        </p:attrNameLst>
                                      </p:cBhvr>
                                      <p:tavLst>
                                        <p:tav tm="0">
                                          <p:val>
                                            <p:clrVal>
                                              <a:schemeClr val="accent2"/>
                                            </p:clrVal>
                                          </p:val>
                                        </p:tav>
                                        <p:tav tm="50000">
                                          <p:val>
                                            <p:clrVal>
                                              <a:schemeClr val="hlink"/>
                                            </p:clrVal>
                                          </p:val>
                                        </p:tav>
                                      </p:tavLst>
                                    </p:anim>
                                    <p:set>
                                      <p:cBhvr>
                                        <p:cTn id="13" dur="170"/>
                                        <p:tgtEl>
                                          <p:spTgt spid="11"/>
                                        </p:tgtEl>
                                        <p:attrNameLst>
                                          <p:attrName>fill.type</p:attrName>
                                        </p:attrNameLst>
                                      </p:cBhvr>
                                      <p:to>
                                        <p:strVal val="solid"/>
                                      </p:to>
                                    </p:set>
                                  </p:childTnLst>
                                </p:cTn>
                              </p:par>
                            </p:childTnLst>
                          </p:cTn>
                        </p:par>
                        <p:par>
                          <p:cTn id="14" fill="hold">
                            <p:stCondLst>
                              <p:cond delay="2880"/>
                            </p:stCondLst>
                            <p:childTnLst>
                              <p:par>
                                <p:cTn id="15" presetID="52" presetClass="entr" presetSubtype="0" fill="hold" grpId="0" nodeType="after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405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、文化的特性</a:t>
            </a:r>
          </a:p>
        </p:txBody>
      </p:sp>
      <p:sp>
        <p:nvSpPr>
          <p:cNvPr id="5" name="矩形 1"/>
          <p:cNvSpPr/>
          <p:nvPr/>
        </p:nvSpPr>
        <p:spPr>
          <a:xfrm>
            <a:off x="595336" y="1004714"/>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749" name="TextBox 6"/>
          <p:cNvSpPr txBox="1">
            <a:spLocks noChangeArrowheads="1"/>
          </p:cNvSpPr>
          <p:nvPr/>
        </p:nvSpPr>
        <p:spPr bwMode="auto">
          <a:xfrm>
            <a:off x="655289" y="2300164"/>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人类独有共有的</a:t>
            </a:r>
          </a:p>
        </p:txBody>
      </p:sp>
      <p:sp>
        <p:nvSpPr>
          <p:cNvPr id="8" name="TextBox 7"/>
          <p:cNvSpPr txBox="1"/>
          <p:nvPr/>
        </p:nvSpPr>
        <p:spPr>
          <a:xfrm>
            <a:off x="452089" y="933326"/>
            <a:ext cx="604837" cy="1200150"/>
          </a:xfrm>
          <a:prstGeom prst="rect">
            <a:avLst/>
          </a:prstGeom>
          <a:noFill/>
        </p:spPr>
        <p:txBody>
          <a:bodyPr wrap="none">
            <a:spAutoFit/>
          </a:bodyPr>
          <a:lstStyle/>
          <a:p>
            <a:pPr fontAlgn="auto">
              <a:spcBef>
                <a:spcPts val="0"/>
              </a:spcBef>
              <a:spcAft>
                <a:spcPts val="0"/>
              </a:spcAft>
              <a:defRPr/>
            </a:pPr>
            <a:r>
              <a:rPr lang="en-US" altLang="zh-CN" sz="7200" dirty="0">
                <a:solidFill>
                  <a:srgbClr val="EB700B"/>
                </a:solidFill>
                <a:latin typeface="Arial Narrow" panose="020B0606020202030204" pitchFamily="34" charset="0"/>
                <a:ea typeface="+mn-ea"/>
              </a:rPr>
              <a:t>1</a:t>
            </a:r>
            <a:endParaRPr lang="zh-CN" altLang="en-US" sz="7200" dirty="0">
              <a:solidFill>
                <a:srgbClr val="EB700B"/>
              </a:solidFill>
              <a:latin typeface="Arial Narrow" panose="020B0606020202030204" pitchFamily="34" charset="0"/>
              <a:ea typeface="+mn-ea"/>
            </a:endParaRPr>
          </a:p>
        </p:txBody>
      </p:sp>
      <p:sp>
        <p:nvSpPr>
          <p:cNvPr id="9" name="TextBox 8"/>
          <p:cNvSpPr txBox="1"/>
          <p:nvPr/>
        </p:nvSpPr>
        <p:spPr>
          <a:xfrm>
            <a:off x="1174921" y="2204864"/>
            <a:ext cx="1442889" cy="1772793"/>
          </a:xfrm>
          <a:prstGeom prst="rect">
            <a:avLst/>
          </a:prstGeom>
          <a:noFill/>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文化是人类社会遗产，是人类所独有的和共有的，个人的喜好如不能被社会接受的，不能算作文化。</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1"/>
          <p:cNvSpPr/>
          <p:nvPr/>
        </p:nvSpPr>
        <p:spPr>
          <a:xfrm>
            <a:off x="2755576" y="1004714"/>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755" name="TextBox 10"/>
          <p:cNvSpPr txBox="1">
            <a:spLocks noChangeArrowheads="1"/>
          </p:cNvSpPr>
          <p:nvPr/>
        </p:nvSpPr>
        <p:spPr bwMode="auto">
          <a:xfrm>
            <a:off x="2815876" y="2300164"/>
            <a:ext cx="4619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需要后天学习的</a:t>
            </a:r>
          </a:p>
        </p:txBody>
      </p:sp>
      <p:sp>
        <p:nvSpPr>
          <p:cNvPr id="12" name="TextBox 11"/>
          <p:cNvSpPr txBox="1"/>
          <p:nvPr/>
        </p:nvSpPr>
        <p:spPr>
          <a:xfrm>
            <a:off x="2611089" y="933326"/>
            <a:ext cx="606425" cy="1200150"/>
          </a:xfrm>
          <a:prstGeom prst="rect">
            <a:avLst/>
          </a:prstGeom>
          <a:noFill/>
        </p:spPr>
        <p:txBody>
          <a:bodyPr wrap="none">
            <a:spAutoFit/>
          </a:bodyPr>
          <a:lstStyle/>
          <a:p>
            <a:pPr fontAlgn="auto">
              <a:spcBef>
                <a:spcPts val="0"/>
              </a:spcBef>
              <a:spcAft>
                <a:spcPts val="0"/>
              </a:spcAft>
              <a:defRPr/>
            </a:pPr>
            <a:r>
              <a:rPr lang="en-US" altLang="zh-CN" sz="7200" dirty="0">
                <a:solidFill>
                  <a:srgbClr val="EB700B"/>
                </a:solidFill>
                <a:latin typeface="Arial Narrow" panose="020B0606020202030204" pitchFamily="34" charset="0"/>
                <a:ea typeface="+mn-ea"/>
              </a:rPr>
              <a:t>2</a:t>
            </a:r>
            <a:endParaRPr lang="zh-CN" altLang="en-US" sz="7200" dirty="0">
              <a:solidFill>
                <a:srgbClr val="EB700B"/>
              </a:solidFill>
              <a:latin typeface="Arial Narrow" panose="020B0606020202030204" pitchFamily="34" charset="0"/>
              <a:ea typeface="+mn-ea"/>
            </a:endParaRPr>
          </a:p>
        </p:txBody>
      </p:sp>
      <p:sp>
        <p:nvSpPr>
          <p:cNvPr id="13" name="TextBox 12"/>
          <p:cNvSpPr txBox="1"/>
          <p:nvPr/>
        </p:nvSpPr>
        <p:spPr>
          <a:xfrm>
            <a:off x="3335510" y="2204864"/>
            <a:ext cx="1472877" cy="2052870"/>
          </a:xfrm>
          <a:prstGeom prst="rect">
            <a:avLst/>
          </a:prstGeom>
          <a:noFill/>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文化是通过后天习得的。一个人具有什么文化并不取决于他的种族，而是取决于他所生活的文化环境。</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
          <p:cNvSpPr/>
          <p:nvPr/>
        </p:nvSpPr>
        <p:spPr>
          <a:xfrm>
            <a:off x="5554733" y="1751072"/>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761" name="TextBox 14"/>
          <p:cNvSpPr txBox="1">
            <a:spLocks noChangeArrowheads="1"/>
          </p:cNvSpPr>
          <p:nvPr/>
        </p:nvSpPr>
        <p:spPr bwMode="auto">
          <a:xfrm>
            <a:off x="5615381" y="3046522"/>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大部分不自觉的</a:t>
            </a:r>
          </a:p>
        </p:txBody>
      </p:sp>
      <p:sp>
        <p:nvSpPr>
          <p:cNvPr id="31762" name="TextBox 15"/>
          <p:cNvSpPr txBox="1">
            <a:spLocks noChangeArrowheads="1"/>
          </p:cNvSpPr>
          <p:nvPr/>
        </p:nvSpPr>
        <p:spPr bwMode="auto">
          <a:xfrm>
            <a:off x="5410593" y="1679684"/>
            <a:ext cx="60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7200">
                <a:solidFill>
                  <a:srgbClr val="EB700B"/>
                </a:solidFill>
                <a:latin typeface="Arial Narrow" panose="020B0606020202030204" pitchFamily="34" charset="0"/>
              </a:rPr>
              <a:t>3</a:t>
            </a:r>
            <a:endParaRPr lang="zh-CN" altLang="en-US" sz="7200">
              <a:solidFill>
                <a:srgbClr val="EB700B"/>
              </a:solidFill>
              <a:latin typeface="Arial Narrow" panose="020B0606020202030204" pitchFamily="34" charset="0"/>
            </a:endParaRPr>
          </a:p>
        </p:txBody>
      </p:sp>
      <p:sp>
        <p:nvSpPr>
          <p:cNvPr id="17" name="TextBox 16"/>
          <p:cNvSpPr txBox="1"/>
          <p:nvPr/>
        </p:nvSpPr>
        <p:spPr>
          <a:xfrm>
            <a:off x="6133427" y="2951222"/>
            <a:ext cx="1454646" cy="2052870"/>
          </a:xfrm>
          <a:prstGeom prst="rect">
            <a:avLst/>
          </a:prstGeom>
          <a:noFill/>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我们对于自己的文化的许多方面都视为当然，只是在与异文化接触时，才会感到自己文化的独特之处。</a:t>
            </a:r>
          </a:p>
        </p:txBody>
      </p:sp>
      <p:sp>
        <p:nvSpPr>
          <p:cNvPr id="18" name="矩形 1"/>
          <p:cNvSpPr/>
          <p:nvPr/>
        </p:nvSpPr>
        <p:spPr>
          <a:xfrm>
            <a:off x="7714973" y="1751072"/>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767" name="TextBox 18"/>
          <p:cNvSpPr txBox="1">
            <a:spLocks noChangeArrowheads="1"/>
          </p:cNvSpPr>
          <p:nvPr/>
        </p:nvSpPr>
        <p:spPr bwMode="auto">
          <a:xfrm>
            <a:off x="7775968" y="3046522"/>
            <a:ext cx="4603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人们行动的指南</a:t>
            </a:r>
          </a:p>
        </p:txBody>
      </p:sp>
      <p:sp>
        <p:nvSpPr>
          <p:cNvPr id="20" name="TextBox 19"/>
          <p:cNvSpPr txBox="1"/>
          <p:nvPr/>
        </p:nvSpPr>
        <p:spPr>
          <a:xfrm>
            <a:off x="7571181" y="1679684"/>
            <a:ext cx="606425" cy="1200150"/>
          </a:xfrm>
          <a:prstGeom prst="rect">
            <a:avLst/>
          </a:prstGeom>
          <a:noFill/>
        </p:spPr>
        <p:txBody>
          <a:bodyPr wrap="none">
            <a:spAutoFit/>
          </a:bodyPr>
          <a:lstStyle/>
          <a:p>
            <a:pPr fontAlgn="auto">
              <a:spcBef>
                <a:spcPts val="0"/>
              </a:spcBef>
              <a:spcAft>
                <a:spcPts val="0"/>
              </a:spcAft>
              <a:defRPr/>
            </a:pPr>
            <a:r>
              <a:rPr lang="en-US" altLang="zh-CN" sz="7200" dirty="0">
                <a:solidFill>
                  <a:srgbClr val="EB700B"/>
                </a:solidFill>
                <a:latin typeface="Arial Narrow" panose="020B0606020202030204" pitchFamily="34" charset="0"/>
                <a:ea typeface="+mn-ea"/>
              </a:rPr>
              <a:t>4</a:t>
            </a:r>
            <a:endParaRPr lang="zh-CN" altLang="en-US" sz="7200" dirty="0">
              <a:solidFill>
                <a:srgbClr val="EB700B"/>
              </a:solidFill>
              <a:latin typeface="Arial Narrow" panose="020B0606020202030204" pitchFamily="34" charset="0"/>
              <a:ea typeface="+mn-ea"/>
            </a:endParaRPr>
          </a:p>
        </p:txBody>
      </p:sp>
      <p:sp>
        <p:nvSpPr>
          <p:cNvPr id="21" name="TextBox 20"/>
          <p:cNvSpPr txBox="1"/>
          <p:nvPr/>
        </p:nvSpPr>
        <p:spPr>
          <a:xfrm>
            <a:off x="8294014" y="2951222"/>
            <a:ext cx="1484312" cy="2052870"/>
          </a:xfrm>
          <a:prstGeom prst="rect">
            <a:avLst/>
          </a:prstGeom>
          <a:noFill/>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文化可比作是心灵的软件，也就是说文化支配着人的行为。我们的一言一行都是我们的文化所规定的。</a:t>
            </a:r>
          </a:p>
        </p:txBody>
      </p:sp>
      <p:sp>
        <p:nvSpPr>
          <p:cNvPr id="22" name="矩形 1"/>
          <p:cNvSpPr/>
          <p:nvPr/>
        </p:nvSpPr>
        <p:spPr>
          <a:xfrm>
            <a:off x="9888632" y="1751072"/>
            <a:ext cx="504056" cy="3168352"/>
          </a:xfrm>
          <a:custGeom>
            <a:avLst/>
            <a:gdLst/>
            <a:ahLst/>
            <a:cxnLst/>
            <a:rect l="l" t="t" r="r" b="b"/>
            <a:pathLst>
              <a:path w="504056" h="3168352">
                <a:moveTo>
                  <a:pt x="432048" y="0"/>
                </a:moveTo>
                <a:lnTo>
                  <a:pt x="504056" y="0"/>
                </a:lnTo>
                <a:lnTo>
                  <a:pt x="504056" y="1152128"/>
                </a:lnTo>
                <a:lnTo>
                  <a:pt x="504056" y="3168352"/>
                </a:lnTo>
                <a:lnTo>
                  <a:pt x="432048" y="3168352"/>
                </a:lnTo>
                <a:lnTo>
                  <a:pt x="0" y="3168352"/>
                </a:lnTo>
                <a:lnTo>
                  <a:pt x="0" y="1152128"/>
                </a:lnTo>
                <a:lnTo>
                  <a:pt x="432048" y="1152128"/>
                </a:ln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31773" name="TextBox 22"/>
          <p:cNvSpPr txBox="1">
            <a:spLocks noChangeArrowheads="1"/>
          </p:cNvSpPr>
          <p:nvPr/>
        </p:nvSpPr>
        <p:spPr bwMode="auto">
          <a:xfrm>
            <a:off x="9949256" y="3046522"/>
            <a:ext cx="4619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是动态的变化的</a:t>
            </a:r>
          </a:p>
        </p:txBody>
      </p:sp>
      <p:sp>
        <p:nvSpPr>
          <p:cNvPr id="24" name="TextBox 23"/>
          <p:cNvSpPr txBox="1"/>
          <p:nvPr/>
        </p:nvSpPr>
        <p:spPr>
          <a:xfrm>
            <a:off x="9744468" y="1679684"/>
            <a:ext cx="606425" cy="1200150"/>
          </a:xfrm>
          <a:prstGeom prst="rect">
            <a:avLst/>
          </a:prstGeom>
          <a:noFill/>
        </p:spPr>
        <p:txBody>
          <a:bodyPr wrap="none">
            <a:spAutoFit/>
          </a:bodyPr>
          <a:lstStyle/>
          <a:p>
            <a:pPr fontAlgn="auto">
              <a:spcBef>
                <a:spcPts val="0"/>
              </a:spcBef>
              <a:spcAft>
                <a:spcPts val="0"/>
              </a:spcAft>
              <a:defRPr/>
            </a:pPr>
            <a:r>
              <a:rPr lang="en-US" altLang="zh-CN" sz="7200" dirty="0">
                <a:solidFill>
                  <a:srgbClr val="EB700B"/>
                </a:solidFill>
                <a:latin typeface="Arial Narrow" panose="020B0606020202030204" pitchFamily="34" charset="0"/>
                <a:ea typeface="+mn-ea"/>
              </a:rPr>
              <a:t>5</a:t>
            </a:r>
            <a:endParaRPr lang="zh-CN" altLang="en-US" sz="7200" dirty="0">
              <a:solidFill>
                <a:srgbClr val="EB700B"/>
              </a:solidFill>
              <a:latin typeface="Arial Narrow" panose="020B0606020202030204" pitchFamily="34" charset="0"/>
              <a:ea typeface="+mn-ea"/>
            </a:endParaRPr>
          </a:p>
        </p:txBody>
      </p:sp>
      <p:sp>
        <p:nvSpPr>
          <p:cNvPr id="25" name="TextBox 24"/>
          <p:cNvSpPr txBox="1"/>
          <p:nvPr/>
        </p:nvSpPr>
        <p:spPr>
          <a:xfrm>
            <a:off x="10467302" y="2951222"/>
            <a:ext cx="1570781" cy="2052870"/>
          </a:xfrm>
          <a:prstGeom prst="rect">
            <a:avLst/>
          </a:prstGeom>
          <a:noFill/>
        </p:spPr>
        <p:txBody>
          <a:bodyPr wrap="square">
            <a:spAutoFit/>
          </a:bodyPr>
          <a:lstStyle/>
          <a:p>
            <a:pPr fontAlgn="auto">
              <a:lnSpc>
                <a:spcPct val="130000"/>
              </a:lnSpc>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文化的形态与一定的历史时期相联系，文化一旦形成就具有一定的稳定性，但同时又是不断变化的。</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77" y="4573441"/>
            <a:ext cx="5344116" cy="1967606"/>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47312"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、文化与文明</a:t>
            </a:r>
          </a:p>
        </p:txBody>
      </p:sp>
      <p:grpSp>
        <p:nvGrpSpPr>
          <p:cNvPr id="5" name="组合 4"/>
          <p:cNvGrpSpPr/>
          <p:nvPr/>
        </p:nvGrpSpPr>
        <p:grpSpPr>
          <a:xfrm>
            <a:off x="532084" y="1353072"/>
            <a:ext cx="5580063" cy="573048"/>
            <a:chOff x="532084" y="1353072"/>
            <a:chExt cx="5580063" cy="573048"/>
          </a:xfrm>
        </p:grpSpPr>
        <p:sp>
          <p:nvSpPr>
            <p:cNvPr id="26" name="矩形 25"/>
            <p:cNvSpPr/>
            <p:nvPr/>
          </p:nvSpPr>
          <p:spPr>
            <a:xfrm>
              <a:off x="532084" y="1353072"/>
              <a:ext cx="588963" cy="531812"/>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dirty="0">
                  <a:solidFill>
                    <a:schemeClr val="bg1"/>
                  </a:solidFill>
                  <a:latin typeface="Impact" panose="020B0806030902050204" pitchFamily="34" charset="0"/>
                  <a:ea typeface="微软雅黑" panose="020B0503020204020204" pitchFamily="34" charset="-122"/>
                </a:rPr>
                <a:t>1</a:t>
              </a:r>
            </a:p>
          </p:txBody>
        </p:sp>
        <p:cxnSp>
          <p:nvCxnSpPr>
            <p:cNvPr id="27" name="直接连接符 26"/>
            <p:cNvCxnSpPr/>
            <p:nvPr/>
          </p:nvCxnSpPr>
          <p:spPr>
            <a:xfrm flipH="1">
              <a:off x="532084" y="1884884"/>
              <a:ext cx="5580063"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32772" name="TextBox 27"/>
            <p:cNvSpPr txBox="1">
              <a:spLocks noChangeArrowheads="1"/>
            </p:cNvSpPr>
            <p:nvPr/>
          </p:nvSpPr>
          <p:spPr bwMode="auto">
            <a:xfrm>
              <a:off x="1322097" y="1402900"/>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文化的产生早于文明</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grpSp>
      <p:sp>
        <p:nvSpPr>
          <p:cNvPr id="29" name="Text Box 44"/>
          <p:cNvSpPr txBox="1">
            <a:spLocks noChangeArrowheads="1"/>
          </p:cNvSpPr>
          <p:nvPr/>
        </p:nvSpPr>
        <p:spPr bwMode="auto">
          <a:xfrm>
            <a:off x="495572" y="2366868"/>
            <a:ext cx="5616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zh-CN" sz="2000" dirty="0">
                <a:latin typeface="微软雅黑" panose="020B0503020204020204" pitchFamily="34" charset="-122"/>
                <a:ea typeface="微软雅黑" panose="020B0503020204020204" pitchFamily="34" charset="-122"/>
              </a:rPr>
              <a:t>从时间上来看，文化的产生早于文明的产生，可以说，文明是文化发展到一定阶段中形成的</a:t>
            </a:r>
            <a:r>
              <a:rPr lang="zh-CN" altLang="zh-CN" sz="2000" dirty="0">
                <a:solidFill>
                  <a:srgbClr val="7F7F7F"/>
                </a:solidFill>
                <a:latin typeface="微软雅黑" panose="020B0503020204020204" pitchFamily="34" charset="-122"/>
                <a:ea typeface="微软雅黑" panose="020B0503020204020204" pitchFamily="34" charset="-122"/>
              </a:rPr>
              <a:t>。</a:t>
            </a:r>
            <a:r>
              <a:rPr lang="zh-CN" altLang="zh-CN" sz="2000" b="1" dirty="0">
                <a:solidFill>
                  <a:srgbClr val="EB700B"/>
                </a:solidFill>
                <a:latin typeface="微软雅黑" panose="020B0503020204020204" pitchFamily="34" charset="-122"/>
                <a:ea typeface="微软雅黑" panose="020B0503020204020204" pitchFamily="34" charset="-122"/>
              </a:rPr>
              <a:t>文化通常与自然相对应，而文明一般与野蛮相对应。</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30" name="Text Box 44"/>
          <p:cNvSpPr txBox="1">
            <a:spLocks noChangeArrowheads="1"/>
          </p:cNvSpPr>
          <p:nvPr/>
        </p:nvSpPr>
        <p:spPr bwMode="auto">
          <a:xfrm>
            <a:off x="499243" y="4320109"/>
            <a:ext cx="5616575" cy="171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在原始时代，只有文化，而没有文明，一般称原始时代的文化为“原始文化”，而不说“原始文明”。因此，学术界往往把文明看作是文化的最高形式或高等形式。</a:t>
            </a:r>
            <a:endParaRPr lang="en-US" altLang="zh-CN" sz="2000" dirty="0">
              <a:latin typeface="微软雅黑" panose="020B0503020204020204" pitchFamily="34" charset="-122"/>
              <a:ea typeface="微软雅黑" panose="020B0503020204020204" pitchFamily="34" charset="-122"/>
            </a:endParaRPr>
          </a:p>
        </p:txBody>
      </p:sp>
      <p:pic>
        <p:nvPicPr>
          <p:cNvPr id="327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9635" y="1402900"/>
            <a:ext cx="5665540" cy="481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6417443" y="1884884"/>
            <a:ext cx="0" cy="4132212"/>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randombar(horizontal)">
                                      <p:cBhvr>
                                        <p:cTn id="7" dur="500"/>
                                        <p:tgtEl>
                                          <p:spTgt spid="3277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9"/>
                                        </p:tgtEl>
                                        <p:attrNameLst>
                                          <p:attrName>ppt_x</p:attrName>
                                          <p:attrName>ppt_y</p:attrName>
                                        </p:attrNameLst>
                                      </p:cBhvr>
                                    </p:animMotion>
                                    <p:animEffect transition="in" filter="fade">
                                      <p:cBhvr>
                                        <p:cTn id="22" dur="1000"/>
                                        <p:tgtEl>
                                          <p:spTgt spid="29"/>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842"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、文化与文明</a:t>
            </a:r>
          </a:p>
        </p:txBody>
      </p:sp>
      <p:cxnSp>
        <p:nvCxnSpPr>
          <p:cNvPr id="27" name="直接连接符 26"/>
          <p:cNvCxnSpPr/>
          <p:nvPr/>
        </p:nvCxnSpPr>
        <p:spPr>
          <a:xfrm flipH="1">
            <a:off x="422293" y="2492896"/>
            <a:ext cx="6827424" cy="0"/>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8956" y="1333357"/>
            <a:ext cx="6840760" cy="923330"/>
          </a:xfrm>
          <a:prstGeom prst="rect">
            <a:avLst/>
          </a:prstGeom>
          <a:noFill/>
        </p:spPr>
        <p:txBody>
          <a:bodyPr wrap="square">
            <a:spAutoFit/>
          </a:bodyPr>
          <a:lstStyle/>
          <a:p>
            <a:pPr indent="457200" defTabSz="720725" fontAlgn="auto">
              <a:lnSpc>
                <a:spcPct val="135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rPr>
              <a:t>其实，从“文化（</a:t>
            </a:r>
            <a:r>
              <a:rPr lang="en-US" altLang="zh-CN" sz="2000" dirty="0">
                <a:latin typeface="微软雅黑" panose="020B0503020204020204" pitchFamily="34" charset="-122"/>
                <a:ea typeface="微软雅黑" panose="020B0503020204020204" pitchFamily="34" charset="-122"/>
              </a:rPr>
              <a:t>culture</a:t>
            </a:r>
            <a:r>
              <a:rPr lang="zh-CN" altLang="en-US" sz="2000" dirty="0">
                <a:latin typeface="微软雅黑" panose="020B0503020204020204" pitchFamily="34" charset="-122"/>
                <a:ea typeface="微软雅黑" panose="020B0503020204020204" pitchFamily="34" charset="-122"/>
              </a:rPr>
              <a:t>）”和“文明（</a:t>
            </a:r>
            <a:r>
              <a:rPr lang="en-US" altLang="zh-CN" sz="2000" dirty="0">
                <a:latin typeface="微软雅黑" panose="020B0503020204020204" pitchFamily="34" charset="-122"/>
                <a:ea typeface="微软雅黑" panose="020B0503020204020204" pitchFamily="34" charset="-122"/>
              </a:rPr>
              <a:t>civilization</a:t>
            </a:r>
            <a:r>
              <a:rPr lang="zh-CN" altLang="en-US" sz="2000" dirty="0">
                <a:latin typeface="微软雅黑" panose="020B0503020204020204" pitchFamily="34" charset="-122"/>
                <a:ea typeface="微软雅黑" panose="020B0503020204020204" pitchFamily="34" charset="-122"/>
              </a:rPr>
              <a:t>）”这两个单词的词源上我们就可以清楚地看出两者的区别。</a:t>
            </a:r>
            <a:endParaRPr lang="en-US" sz="2000" dirty="0">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408956" y="2785357"/>
            <a:ext cx="684076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solidFill>
                  <a:srgbClr val="7F7F7F"/>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文化 （</a:t>
            </a:r>
            <a:r>
              <a:rPr lang="en-US" altLang="zh-CN" sz="2000" dirty="0">
                <a:latin typeface="微软雅黑" panose="020B0503020204020204" pitchFamily="34" charset="-122"/>
                <a:ea typeface="微软雅黑" panose="020B0503020204020204" pitchFamily="34" charset="-122"/>
              </a:rPr>
              <a:t>culture</a:t>
            </a:r>
            <a:r>
              <a:rPr lang="zh-CN" altLang="en-US" sz="2000" dirty="0">
                <a:latin typeface="微软雅黑" panose="020B0503020204020204" pitchFamily="34" charset="-122"/>
                <a:ea typeface="微软雅黑" panose="020B0503020204020204" pitchFamily="34" charset="-122"/>
              </a:rPr>
              <a:t>）”这个单词的词根“</a:t>
            </a:r>
            <a:r>
              <a:rPr lang="en-US" altLang="zh-CN" sz="2000" dirty="0">
                <a:latin typeface="微软雅黑" panose="020B0503020204020204" pitchFamily="34" charset="-122"/>
                <a:ea typeface="微软雅黑" panose="020B0503020204020204" pitchFamily="34" charset="-122"/>
              </a:rPr>
              <a:t>cult-”</a:t>
            </a:r>
            <a:r>
              <a:rPr lang="zh-CN" altLang="en-US" sz="2000" dirty="0">
                <a:latin typeface="微软雅黑" panose="020B0503020204020204" pitchFamily="34" charset="-122"/>
                <a:ea typeface="微软雅黑" panose="020B0503020204020204" pitchFamily="34" charset="-122"/>
              </a:rPr>
              <a:t>的原始意义是“耕作”，这很清楚地表明了“文化”这个概念的本义是属于</a:t>
            </a:r>
            <a:r>
              <a:rPr lang="zh-CN" altLang="en-US" sz="2000" b="1" dirty="0">
                <a:solidFill>
                  <a:srgbClr val="EB700B"/>
                </a:solidFill>
                <a:latin typeface="微软雅黑" panose="020B0503020204020204" pitchFamily="34" charset="-122"/>
                <a:ea typeface="微软雅黑" panose="020B0503020204020204" pitchFamily="34" charset="-122"/>
              </a:rPr>
              <a:t>与“农耕”相联系的原始部落时代的范畴；</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30" name="Text Box 44"/>
          <p:cNvSpPr txBox="1">
            <a:spLocks noChangeArrowheads="1"/>
          </p:cNvSpPr>
          <p:nvPr/>
        </p:nvSpPr>
        <p:spPr bwMode="auto">
          <a:xfrm>
            <a:off x="390022" y="4390513"/>
            <a:ext cx="6859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而“文明（</a:t>
            </a:r>
            <a:r>
              <a:rPr lang="en-US" altLang="zh-CN" sz="2000" dirty="0">
                <a:latin typeface="微软雅黑" panose="020B0503020204020204" pitchFamily="34" charset="-122"/>
                <a:ea typeface="微软雅黑" panose="020B0503020204020204" pitchFamily="34" charset="-122"/>
              </a:rPr>
              <a:t>civilization</a:t>
            </a:r>
            <a:r>
              <a:rPr lang="zh-CN" altLang="en-US" sz="2000" dirty="0">
                <a:latin typeface="微软雅黑" panose="020B0503020204020204" pitchFamily="34" charset="-122"/>
                <a:ea typeface="微软雅黑" panose="020B0503020204020204" pitchFamily="34" charset="-122"/>
              </a:rPr>
              <a:t>）”这个单词的词根“</a:t>
            </a:r>
            <a:r>
              <a:rPr lang="en-US" altLang="zh-CN" sz="2000" dirty="0">
                <a:latin typeface="微软雅黑" panose="020B0503020204020204" pitchFamily="34" charset="-122"/>
                <a:ea typeface="微软雅黑" panose="020B0503020204020204" pitchFamily="34" charset="-122"/>
              </a:rPr>
              <a:t>civ-”</a:t>
            </a:r>
            <a:r>
              <a:rPr lang="zh-CN" altLang="en-US" sz="2000" dirty="0">
                <a:latin typeface="微软雅黑" panose="020B0503020204020204" pitchFamily="34" charset="-122"/>
                <a:ea typeface="微软雅黑" panose="020B0503020204020204" pitchFamily="34" charset="-122"/>
              </a:rPr>
              <a:t>的原始意义是“市民”，这也同样清晰地表明了“文明”这个概念的本义是属于与伴随着“市民”的出现而同时产生的</a:t>
            </a:r>
            <a:r>
              <a:rPr lang="zh-CN" altLang="en-US" sz="2000" b="1" dirty="0">
                <a:solidFill>
                  <a:srgbClr val="EB700B"/>
                </a:solidFill>
                <a:latin typeface="微软雅黑" panose="020B0503020204020204" pitchFamily="34" charset="-122"/>
                <a:ea typeface="微软雅黑" panose="020B0503020204020204" pitchFamily="34" charset="-122"/>
              </a:rPr>
              <a:t>“城市”及工商业相联系的青铜时代的范畴。</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7393731" y="1333357"/>
            <a:ext cx="0" cy="4968875"/>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pic>
        <p:nvPicPr>
          <p:cNvPr id="3379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9795" y="764704"/>
            <a:ext cx="4032448" cy="538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randombar(horizontal)">
                                      <p:cBhvr>
                                        <p:cTn id="7" dur="500"/>
                                        <p:tgtEl>
                                          <p:spTgt spid="3379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5000"/>
                            </p:stCondLst>
                            <p:childTnLst>
                              <p:par>
                                <p:cTn id="21" presetID="5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Scale>
                                      <p:cBhvr>
                                        <p:cTn id="2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9"/>
                                        </p:tgtEl>
                                        <p:attrNameLst>
                                          <p:attrName>ppt_x</p:attrName>
                                          <p:attrName>ppt_y</p:attrName>
                                        </p:attrNameLst>
                                      </p:cBhvr>
                                    </p:animMotion>
                                    <p:animEffect transition="in" filter="fade">
                                      <p:cBhvr>
                                        <p:cTn id="25" dur="1000"/>
                                        <p:tgtEl>
                                          <p:spTgt spid="29"/>
                                        </p:tgtEl>
                                      </p:cBhvr>
                                    </p:animEffect>
                                  </p:childTnLst>
                                </p:cTn>
                              </p:par>
                              <p:par>
                                <p:cTn id="26" presetID="52" presetClass="entr" presetSubtype="0" fill="hold" grpId="0" nodeType="withEffect">
                                  <p:stCondLst>
                                    <p:cond delay="200"/>
                                  </p:stCondLst>
                                  <p:childTnLst>
                                    <p:set>
                                      <p:cBhvr>
                                        <p:cTn id="27" dur="1" fill="hold">
                                          <p:stCondLst>
                                            <p:cond delay="0"/>
                                          </p:stCondLst>
                                        </p:cTn>
                                        <p:tgtEl>
                                          <p:spTgt spid="30"/>
                                        </p:tgtEl>
                                        <p:attrNameLst>
                                          <p:attrName>style.visibility</p:attrName>
                                        </p:attrNameLst>
                                      </p:cBhvr>
                                      <p:to>
                                        <p:strVal val="visible"/>
                                      </p:to>
                                    </p:set>
                                    <p:animScale>
                                      <p:cBhvr>
                                        <p:cTn id="28"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0"/>
                                        </p:tgtEl>
                                        <p:attrNameLst>
                                          <p:attrName>ppt_x</p:attrName>
                                          <p:attrName>ppt_y</p:attrName>
                                        </p:attrNameLst>
                                      </p:cBhvr>
                                    </p:animMotion>
                                    <p:animEffect transition="in" filter="fade">
                                      <p:cBhvr>
                                        <p:cTn id="3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9715" y="1671637"/>
            <a:ext cx="470776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4605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、文化与文明</a:t>
            </a:r>
          </a:p>
        </p:txBody>
      </p:sp>
      <p:grpSp>
        <p:nvGrpSpPr>
          <p:cNvPr id="2" name="组合 1"/>
          <p:cNvGrpSpPr/>
          <p:nvPr/>
        </p:nvGrpSpPr>
        <p:grpSpPr>
          <a:xfrm>
            <a:off x="294284" y="1562100"/>
            <a:ext cx="5580063" cy="954107"/>
            <a:chOff x="294284" y="1562100"/>
            <a:chExt cx="5580063" cy="954107"/>
          </a:xfrm>
        </p:grpSpPr>
        <p:sp>
          <p:nvSpPr>
            <p:cNvPr id="26" name="矩形 25"/>
            <p:cNvSpPr/>
            <p:nvPr/>
          </p:nvSpPr>
          <p:spPr>
            <a:xfrm>
              <a:off x="294284" y="1984395"/>
              <a:ext cx="588963" cy="531812"/>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2</a:t>
              </a:r>
            </a:p>
          </p:txBody>
        </p:sp>
        <p:cxnSp>
          <p:nvCxnSpPr>
            <p:cNvPr id="27" name="直接连接符 26"/>
            <p:cNvCxnSpPr/>
            <p:nvPr/>
          </p:nvCxnSpPr>
          <p:spPr>
            <a:xfrm flipH="1">
              <a:off x="294284" y="2516207"/>
              <a:ext cx="5580063"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34821" name="TextBox 27"/>
            <p:cNvSpPr txBox="1">
              <a:spLocks noChangeArrowheads="1"/>
            </p:cNvSpPr>
            <p:nvPr/>
          </p:nvSpPr>
          <p:spPr bwMode="auto">
            <a:xfrm>
              <a:off x="1129110" y="1562100"/>
              <a:ext cx="47452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文化对应一定的族群或团体，而文明无边界</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grpSp>
      <p:sp>
        <p:nvSpPr>
          <p:cNvPr id="29" name="Text Box 44"/>
          <p:cNvSpPr txBox="1">
            <a:spLocks noChangeArrowheads="1"/>
          </p:cNvSpPr>
          <p:nvPr/>
        </p:nvSpPr>
        <p:spPr bwMode="auto">
          <a:xfrm>
            <a:off x="552971" y="2805659"/>
            <a:ext cx="5616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从空间上来看，文明没有明确的边界，它是跨民族的，跨国界的；而广义的文化泛指全人类的文化，相对性的文化概念是指某一个民族或社群的文化。</a:t>
            </a:r>
            <a:endParaRPr lang="en-US" altLang="zh-CN" sz="2000" b="1" dirty="0">
              <a:latin typeface="微软雅黑" panose="020B0503020204020204" pitchFamily="34" charset="-122"/>
              <a:ea typeface="微软雅黑" panose="020B0503020204020204" pitchFamily="34" charset="-122"/>
            </a:endParaRPr>
          </a:p>
        </p:txBody>
      </p:sp>
      <p:sp>
        <p:nvSpPr>
          <p:cNvPr id="30" name="Text Box 44"/>
          <p:cNvSpPr txBox="1">
            <a:spLocks noChangeArrowheads="1"/>
          </p:cNvSpPr>
          <p:nvPr/>
        </p:nvSpPr>
        <p:spPr bwMode="auto">
          <a:xfrm>
            <a:off x="552971" y="4849439"/>
            <a:ext cx="56165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比如，各国、各民族乃至于各族群的文化会有差异，而文明却不会有冲突，只是文明的程度不同而已。</a:t>
            </a:r>
          </a:p>
        </p:txBody>
      </p:sp>
      <p:cxnSp>
        <p:nvCxnSpPr>
          <p:cNvPr id="4" name="直接连接符 3"/>
          <p:cNvCxnSpPr/>
          <p:nvPr/>
        </p:nvCxnSpPr>
        <p:spPr>
          <a:xfrm>
            <a:off x="7249715" y="1231900"/>
            <a:ext cx="0" cy="4968875"/>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randombar(horizontal)">
                                      <p:cBhvr>
                                        <p:cTn id="7" dur="500"/>
                                        <p:tgtEl>
                                          <p:spTgt spid="348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9"/>
                                        </p:tgtEl>
                                        <p:attrNameLst>
                                          <p:attrName>ppt_x</p:attrName>
                                          <p:attrName>ppt_y</p:attrName>
                                        </p:attrNameLst>
                                      </p:cBhvr>
                                    </p:animMotion>
                                    <p:animEffect transition="in" filter="fade">
                                      <p:cBhvr>
                                        <p:cTn id="22" dur="1000"/>
                                        <p:tgtEl>
                                          <p:spTgt spid="29"/>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605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、文化与文明</a:t>
            </a:r>
          </a:p>
        </p:txBody>
      </p:sp>
      <p:grpSp>
        <p:nvGrpSpPr>
          <p:cNvPr id="2" name="组合 1"/>
          <p:cNvGrpSpPr/>
          <p:nvPr/>
        </p:nvGrpSpPr>
        <p:grpSpPr>
          <a:xfrm>
            <a:off x="500062" y="1436689"/>
            <a:ext cx="5616575" cy="533102"/>
            <a:chOff x="500062" y="1436689"/>
            <a:chExt cx="5616575" cy="533102"/>
          </a:xfrm>
        </p:grpSpPr>
        <p:sp>
          <p:nvSpPr>
            <p:cNvPr id="26" name="矩形 25"/>
            <p:cNvSpPr/>
            <p:nvPr/>
          </p:nvSpPr>
          <p:spPr>
            <a:xfrm>
              <a:off x="500062" y="1436689"/>
              <a:ext cx="588963" cy="531812"/>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3</a:t>
              </a:r>
            </a:p>
          </p:txBody>
        </p:sp>
        <p:cxnSp>
          <p:nvCxnSpPr>
            <p:cNvPr id="27" name="直接连接符 26"/>
            <p:cNvCxnSpPr/>
            <p:nvPr/>
          </p:nvCxnSpPr>
          <p:spPr>
            <a:xfrm flipH="1">
              <a:off x="500062" y="1968501"/>
              <a:ext cx="5580063"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35844" name="TextBox 27"/>
            <p:cNvSpPr txBox="1">
              <a:spLocks noChangeArrowheads="1"/>
            </p:cNvSpPr>
            <p:nvPr/>
          </p:nvSpPr>
          <p:spPr bwMode="auto">
            <a:xfrm>
              <a:off x="1292225" y="1508126"/>
              <a:ext cx="4824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EB700B"/>
                  </a:solidFill>
                  <a:latin typeface="微软雅黑" panose="020B0503020204020204" pitchFamily="34" charset="-122"/>
                  <a:ea typeface="微软雅黑" panose="020B0503020204020204" pitchFamily="34" charset="-122"/>
                </a:rPr>
                <a:t>文化偏重于精神，文明偏重于物质</a:t>
              </a:r>
              <a:endParaRPr lang="en-US" altLang="zh-CN" sz="2400" b="1" dirty="0">
                <a:solidFill>
                  <a:srgbClr val="EB700B"/>
                </a:solidFill>
                <a:latin typeface="微软雅黑" panose="020B0503020204020204" pitchFamily="34" charset="-122"/>
                <a:ea typeface="微软雅黑" panose="020B0503020204020204" pitchFamily="34" charset="-122"/>
              </a:endParaRPr>
            </a:p>
          </p:txBody>
        </p:sp>
      </p:grpSp>
      <p:sp>
        <p:nvSpPr>
          <p:cNvPr id="29" name="Text Box 44"/>
          <p:cNvSpPr txBox="1">
            <a:spLocks noChangeArrowheads="1"/>
          </p:cNvSpPr>
          <p:nvPr/>
        </p:nvSpPr>
        <p:spPr bwMode="auto">
          <a:xfrm>
            <a:off x="517649" y="2413150"/>
            <a:ext cx="5616575" cy="171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从形态上来看，文化偏重于精神和规范，而文明偏重于物质和技术。文明较容易比较和衡量，较易区分高低，如古埃及的金字塔、中国的长城、秦代的兵马俑等。</a:t>
            </a:r>
            <a:endParaRPr lang="en-US" altLang="zh-CN" sz="2000" b="1" dirty="0">
              <a:latin typeface="微软雅黑" panose="020B0503020204020204" pitchFamily="34" charset="-122"/>
              <a:ea typeface="微软雅黑" panose="020B0503020204020204" pitchFamily="34" charset="-122"/>
            </a:endParaRPr>
          </a:p>
        </p:txBody>
      </p:sp>
      <p:sp>
        <p:nvSpPr>
          <p:cNvPr id="30" name="Text Box 44"/>
          <p:cNvSpPr txBox="1">
            <a:spLocks noChangeArrowheads="1"/>
          </p:cNvSpPr>
          <p:nvPr/>
        </p:nvSpPr>
        <p:spPr bwMode="auto">
          <a:xfrm>
            <a:off x="517649" y="4568003"/>
            <a:ext cx="5616575"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solidFill>
                  <a:srgbClr val="000000"/>
                </a:solidFill>
                <a:latin typeface="微软雅黑" panose="020B0503020204020204" pitchFamily="34" charset="-122"/>
                <a:ea typeface="微软雅黑" panose="020B0503020204020204" pitchFamily="34" charset="-122"/>
              </a:rPr>
              <a:t>因而，文明在考古学使用最为普遍；而文化则难以比较，因为各民族的价值观念不同，而价值是相对的。</a:t>
            </a:r>
          </a:p>
        </p:txBody>
      </p:sp>
      <p:cxnSp>
        <p:nvCxnSpPr>
          <p:cNvPr id="4" name="直接连接符 3"/>
          <p:cNvCxnSpPr/>
          <p:nvPr/>
        </p:nvCxnSpPr>
        <p:spPr>
          <a:xfrm>
            <a:off x="7249715" y="1295400"/>
            <a:ext cx="0" cy="4968875"/>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9755" y="1295400"/>
            <a:ext cx="3667195" cy="5086350"/>
          </a:xfrm>
          <a:prstGeom prst="rect">
            <a:avLst/>
          </a:prstGeom>
          <a:noFill/>
          <a:ln>
            <a:noFill/>
          </a:ln>
          <a:effectLst>
            <a:outerShdw blurRad="63500" sx="102000" sy="102000" algn="ctr" rotWithShape="0">
              <a:prstClr val="black">
                <a:alpha val="40000"/>
              </a:prstClr>
            </a:outerShdw>
          </a:effectLst>
        </p:spPr>
      </p:pic>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9"/>
                                        </p:tgtEl>
                                        <p:attrNameLst>
                                          <p:attrName>ppt_x</p:attrName>
                                          <p:attrName>ppt_y</p:attrName>
                                        </p:attrNameLst>
                                      </p:cBhvr>
                                    </p:animMotion>
                                    <p:animEffect transition="in" filter="fade">
                                      <p:cBhvr>
                                        <p:cTn id="22" dur="1000"/>
                                        <p:tgtEl>
                                          <p:spTgt spid="29"/>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18067" y="116632"/>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、文化与文明</a:t>
            </a:r>
          </a:p>
        </p:txBody>
      </p:sp>
      <p:grpSp>
        <p:nvGrpSpPr>
          <p:cNvPr id="2" name="组合 1"/>
          <p:cNvGrpSpPr/>
          <p:nvPr/>
        </p:nvGrpSpPr>
        <p:grpSpPr>
          <a:xfrm>
            <a:off x="511969" y="1674069"/>
            <a:ext cx="5657056" cy="954107"/>
            <a:chOff x="511969" y="1674069"/>
            <a:chExt cx="5657056" cy="954107"/>
          </a:xfrm>
        </p:grpSpPr>
        <p:sp>
          <p:nvSpPr>
            <p:cNvPr id="26" name="矩形 25"/>
            <p:cNvSpPr/>
            <p:nvPr/>
          </p:nvSpPr>
          <p:spPr>
            <a:xfrm>
              <a:off x="511969" y="2096364"/>
              <a:ext cx="588963" cy="531812"/>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4</a:t>
              </a:r>
            </a:p>
          </p:txBody>
        </p:sp>
        <p:cxnSp>
          <p:nvCxnSpPr>
            <p:cNvPr id="27" name="直接连接符 26"/>
            <p:cNvCxnSpPr/>
            <p:nvPr/>
          </p:nvCxnSpPr>
          <p:spPr>
            <a:xfrm flipH="1">
              <a:off x="511969" y="2628176"/>
              <a:ext cx="5580063"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36868" name="TextBox 27"/>
            <p:cNvSpPr txBox="1">
              <a:spLocks noChangeArrowheads="1"/>
            </p:cNvSpPr>
            <p:nvPr/>
          </p:nvSpPr>
          <p:spPr bwMode="auto">
            <a:xfrm>
              <a:off x="1344613" y="1674069"/>
              <a:ext cx="4824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文化一词是中性的，文明一词是褒义的</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grpSp>
      <p:sp>
        <p:nvSpPr>
          <p:cNvPr id="29" name="Text Box 44"/>
          <p:cNvSpPr txBox="1">
            <a:spLocks noChangeArrowheads="1"/>
          </p:cNvSpPr>
          <p:nvPr/>
        </p:nvSpPr>
        <p:spPr bwMode="auto">
          <a:xfrm>
            <a:off x="660103" y="2899207"/>
            <a:ext cx="5257800" cy="88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从词义来看，“文化”是中性的，使用范围很广；而文明是褒性的，使用范围较窄。</a:t>
            </a:r>
            <a:endParaRPr lang="en-US" altLang="zh-CN" sz="2000" b="1">
              <a:latin typeface="微软雅黑" panose="020B0503020204020204" pitchFamily="34" charset="-122"/>
              <a:ea typeface="微软雅黑" panose="020B0503020204020204" pitchFamily="34" charset="-122"/>
            </a:endParaRPr>
          </a:p>
        </p:txBody>
      </p:sp>
      <p:sp>
        <p:nvSpPr>
          <p:cNvPr id="30" name="Text Box 44"/>
          <p:cNvSpPr txBox="1">
            <a:spLocks noChangeArrowheads="1"/>
          </p:cNvSpPr>
          <p:nvPr/>
        </p:nvSpPr>
        <p:spPr bwMode="auto">
          <a:xfrm>
            <a:off x="511969" y="4221088"/>
            <a:ext cx="5257800"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solidFill>
                  <a:srgbClr val="000000"/>
                </a:solidFill>
                <a:latin typeface="微软雅黑" panose="020B0503020204020204" pitchFamily="34" charset="-122"/>
                <a:ea typeface="微软雅黑" panose="020B0503020204020204" pitchFamily="34" charset="-122"/>
              </a:rPr>
              <a:t>例如，可以说酒文化、食文化、服饰文化，但一般不说“酒文明”、“食文明”和“服饰文明”。</a:t>
            </a:r>
          </a:p>
        </p:txBody>
      </p:sp>
      <p:cxnSp>
        <p:nvCxnSpPr>
          <p:cNvPr id="4" name="直接连接符 3"/>
          <p:cNvCxnSpPr/>
          <p:nvPr/>
        </p:nvCxnSpPr>
        <p:spPr>
          <a:xfrm>
            <a:off x="6673651" y="1412776"/>
            <a:ext cx="0" cy="4968875"/>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pic>
        <p:nvPicPr>
          <p:cNvPr id="36872" name="Picture 4"/>
          <p:cNvPicPr>
            <a:picLocks noChangeAspect="1" noChangeArrowheads="1"/>
          </p:cNvPicPr>
          <p:nvPr/>
        </p:nvPicPr>
        <p:blipFill rotWithShape="1">
          <a:blip r:embed="rId3">
            <a:clrChange>
              <a:clrFrom>
                <a:srgbClr val="C9C0A3"/>
              </a:clrFrom>
              <a:clrTo>
                <a:srgbClr val="C9C0A3">
                  <a:alpha val="0"/>
                </a:srgbClr>
              </a:clrTo>
            </a:clrChange>
            <a:extLst>
              <a:ext uri="{28A0092B-C50C-407E-A947-70E740481C1C}">
                <a14:useLocalDpi xmlns:a14="http://schemas.microsoft.com/office/drawing/2010/main" val="0"/>
              </a:ext>
            </a:extLst>
          </a:blip>
          <a:srcRect l="35091" r="32972"/>
          <a:stretch>
            <a:fillRect/>
          </a:stretch>
        </p:blipFill>
        <p:spPr bwMode="auto">
          <a:xfrm>
            <a:off x="7429401" y="1551021"/>
            <a:ext cx="3407892" cy="4926258"/>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randombar(horizontal)">
                                      <p:cBhvr>
                                        <p:cTn id="7" dur="500"/>
                                        <p:tgtEl>
                                          <p:spTgt spid="3687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9"/>
                                        </p:tgtEl>
                                        <p:attrNameLst>
                                          <p:attrName>ppt_x</p:attrName>
                                          <p:attrName>ppt_y</p:attrName>
                                        </p:attrNameLst>
                                      </p:cBhvr>
                                    </p:animMotion>
                                    <p:animEffect transition="in" filter="fade">
                                      <p:cBhvr>
                                        <p:cTn id="22" dur="1000"/>
                                        <p:tgtEl>
                                          <p:spTgt spid="29"/>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7897813" y="3238500"/>
            <a:ext cx="4297362"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dirty="0">
                <a:solidFill>
                  <a:srgbClr val="EB700B"/>
                </a:solidFill>
                <a:latin typeface="微软雅黑" panose="020B0503020204020204" pitchFamily="34" charset="-122"/>
                <a:ea typeface="微软雅黑" panose="020B0503020204020204" pitchFamily="34" charset="-122"/>
              </a:rPr>
              <a:t>企业文化概述</a:t>
            </a:r>
          </a:p>
        </p:txBody>
      </p:sp>
      <p:sp>
        <p:nvSpPr>
          <p:cNvPr id="11" name="矩形 10"/>
          <p:cNvSpPr/>
          <p:nvPr/>
        </p:nvSpPr>
        <p:spPr>
          <a:xfrm>
            <a:off x="7897813" y="33496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企业文化的起源</a:t>
            </a:r>
          </a:p>
        </p:txBody>
      </p:sp>
      <p:sp>
        <p:nvSpPr>
          <p:cNvPr id="12" name="矩形 11"/>
          <p:cNvSpPr/>
          <p:nvPr/>
        </p:nvSpPr>
        <p:spPr>
          <a:xfrm>
            <a:off x="7897813" y="37814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企业文化的定义</a:t>
            </a:r>
          </a:p>
        </p:txBody>
      </p:sp>
      <p:sp>
        <p:nvSpPr>
          <p:cNvPr id="13" name="矩形 12"/>
          <p:cNvSpPr/>
          <p:nvPr/>
        </p:nvSpPr>
        <p:spPr>
          <a:xfrm>
            <a:off x="7897813" y="42132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优秀文化的重要性</a:t>
            </a:r>
          </a:p>
        </p:txBody>
      </p:sp>
      <p:sp>
        <p:nvSpPr>
          <p:cNvPr id="14" name="矩形 13"/>
          <p:cNvSpPr/>
          <p:nvPr/>
        </p:nvSpPr>
        <p:spPr>
          <a:xfrm>
            <a:off x="7897813" y="46450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企业文化的功能</a:t>
            </a:r>
          </a:p>
        </p:txBody>
      </p:sp>
      <p:sp>
        <p:nvSpPr>
          <p:cNvPr id="10" name="矩形 9"/>
          <p:cNvSpPr/>
          <p:nvPr/>
        </p:nvSpPr>
        <p:spPr>
          <a:xfrm>
            <a:off x="7897813" y="50768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不同的企业文化举例</a:t>
            </a:r>
          </a:p>
        </p:txBody>
      </p:sp>
      <p:sp>
        <p:nvSpPr>
          <p:cNvPr id="15" name="矩形 14"/>
          <p:cNvSpPr/>
          <p:nvPr/>
        </p:nvSpPr>
        <p:spPr>
          <a:xfrm>
            <a:off x="7897813" y="55086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企业文化的认识误区</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9"/>
                                        </p:tgtEl>
                                        <p:attrNameLst>
                                          <p:attrName>ppt_x</p:attrName>
                                          <p:attrName>ppt_y</p:attrName>
                                        </p:attrNameLst>
                                      </p:cBhvr>
                                      <p:rCtr x="4396300" y="0"/>
                                    </p:animMotion>
                                  </p:childTnLst>
                                </p:cTn>
                              </p:par>
                              <p:par>
                                <p:cTn id="10" presetID="10" presetClass="entr" presetSubtype="0" fill="hold" nodeType="withEffect">
                                  <p:stCondLst>
                                    <p:cond delay="4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fill="hold" nodeType="withEffect">
                                  <p:stCondLst>
                                    <p:cond delay="400"/>
                                  </p:stCondLst>
                                  <p:childTnLst>
                                    <p:animMotion origin="layout" path="M -0.87926 -3.44126E-6 L -4.00989E-6 -3.44126E-6 " pathEditMode="relative" rAng="0" ptsTypes="AA">
                                      <p:cBhvr>
                                        <p:cTn id="14" dur="500" fill="hold"/>
                                        <p:tgtEl>
                                          <p:spTgt spid="8"/>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Scale>
                                      <p:cBhvr>
                                        <p:cTn id="1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1"/>
                                        </p:tgtEl>
                                        <p:attrNameLst>
                                          <p:attrName>ppt_x</p:attrName>
                                          <p:attrName>ppt_y</p:attrName>
                                        </p:attrNameLst>
                                      </p:cBhvr>
                                    </p:animMotion>
                                    <p:animEffect transition="in" filter="fade">
                                      <p:cBhvr>
                                        <p:cTn id="20" dur="1000"/>
                                        <p:tgtEl>
                                          <p:spTgt spid="11"/>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par>
                                <p:cTn id="26" presetID="52" presetClass="entr" presetSubtype="0" fill="hold" grpId="0" nodeType="withEffect">
                                  <p:stCondLst>
                                    <p:cond delay="400"/>
                                  </p:stCondLst>
                                  <p:iterate type="lt">
                                    <p:tmPct val="0"/>
                                  </p:iterate>
                                  <p:childTnLst>
                                    <p:set>
                                      <p:cBhvr>
                                        <p:cTn id="27" dur="1" fill="hold">
                                          <p:stCondLst>
                                            <p:cond delay="0"/>
                                          </p:stCondLst>
                                        </p:cTn>
                                        <p:tgtEl>
                                          <p:spTgt spid="13"/>
                                        </p:tgtEl>
                                        <p:attrNameLst>
                                          <p:attrName>style.visibility</p:attrName>
                                        </p:attrNameLst>
                                      </p:cBhvr>
                                      <p:to>
                                        <p:strVal val="visible"/>
                                      </p:to>
                                    </p:set>
                                    <p:animScale>
                                      <p:cBhvr>
                                        <p:cTn id="2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gtEl>
                                        <p:attrNameLst>
                                          <p:attrName>ppt_x</p:attrName>
                                          <p:attrName>ppt_y</p:attrName>
                                        </p:attrNameLst>
                                      </p:cBhvr>
                                    </p:animMotion>
                                    <p:animEffect transition="in" filter="fade">
                                      <p:cBhvr>
                                        <p:cTn id="30" dur="1000"/>
                                        <p:tgtEl>
                                          <p:spTgt spid="13"/>
                                        </p:tgtEl>
                                      </p:cBhvr>
                                    </p:animEffect>
                                  </p:childTnLst>
                                </p:cTn>
                              </p:par>
                              <p:par>
                                <p:cTn id="31" presetID="52" presetClass="entr" presetSubtype="0" fill="hold" grpId="0" nodeType="withEffect">
                                  <p:stCondLst>
                                    <p:cond delay="600"/>
                                  </p:stCondLst>
                                  <p:iterate type="lt">
                                    <p:tmPct val="0"/>
                                  </p:iterate>
                                  <p:childTnLst>
                                    <p:set>
                                      <p:cBhvr>
                                        <p:cTn id="32" dur="1" fill="hold">
                                          <p:stCondLst>
                                            <p:cond delay="0"/>
                                          </p:stCondLst>
                                        </p:cTn>
                                        <p:tgtEl>
                                          <p:spTgt spid="14"/>
                                        </p:tgtEl>
                                        <p:attrNameLst>
                                          <p:attrName>style.visibility</p:attrName>
                                        </p:attrNameLst>
                                      </p:cBhvr>
                                      <p:to>
                                        <p:strVal val="visible"/>
                                      </p:to>
                                    </p:set>
                                    <p:animScale>
                                      <p:cBhvr>
                                        <p:cTn id="3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4"/>
                                        </p:tgtEl>
                                        <p:attrNameLst>
                                          <p:attrName>ppt_x</p:attrName>
                                          <p:attrName>ppt_y</p:attrName>
                                        </p:attrNameLst>
                                      </p:cBhvr>
                                    </p:animMotion>
                                    <p:animEffect transition="in" filter="fade">
                                      <p:cBhvr>
                                        <p:cTn id="35" dur="1000"/>
                                        <p:tgtEl>
                                          <p:spTgt spid="14"/>
                                        </p:tgtEl>
                                      </p:cBhvr>
                                    </p:animEffect>
                                  </p:childTnLst>
                                </p:cTn>
                              </p:par>
                              <p:par>
                                <p:cTn id="36" presetID="52" presetClass="entr" presetSubtype="0" fill="hold" grpId="0" nodeType="withEffect">
                                  <p:stCondLst>
                                    <p:cond delay="800"/>
                                  </p:stCondLst>
                                  <p:iterate type="lt">
                                    <p:tmPct val="0"/>
                                  </p:iterate>
                                  <p:childTnLst>
                                    <p:set>
                                      <p:cBhvr>
                                        <p:cTn id="37" dur="1" fill="hold">
                                          <p:stCondLst>
                                            <p:cond delay="0"/>
                                          </p:stCondLst>
                                        </p:cTn>
                                        <p:tgtEl>
                                          <p:spTgt spid="10"/>
                                        </p:tgtEl>
                                        <p:attrNameLst>
                                          <p:attrName>style.visibility</p:attrName>
                                        </p:attrNameLst>
                                      </p:cBhvr>
                                      <p:to>
                                        <p:strVal val="visible"/>
                                      </p:to>
                                    </p:set>
                                    <p:animScale>
                                      <p:cBhvr>
                                        <p:cTn id="3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0"/>
                                        </p:tgtEl>
                                        <p:attrNameLst>
                                          <p:attrName>ppt_x</p:attrName>
                                          <p:attrName>ppt_y</p:attrName>
                                        </p:attrNameLst>
                                      </p:cBhvr>
                                    </p:animMotion>
                                    <p:animEffect transition="in" filter="fade">
                                      <p:cBhvr>
                                        <p:cTn id="40" dur="1000"/>
                                        <p:tgtEl>
                                          <p:spTgt spid="10"/>
                                        </p:tgtEl>
                                      </p:cBhvr>
                                    </p:animEffect>
                                  </p:childTnLst>
                                </p:cTn>
                              </p:par>
                              <p:par>
                                <p:cTn id="41" presetID="52" presetClass="entr" presetSubtype="0" fill="hold" grpId="0" nodeType="withEffect">
                                  <p:stCondLst>
                                    <p:cond delay="1000"/>
                                  </p:stCondLst>
                                  <p:iterate type="lt">
                                    <p:tmPct val="0"/>
                                  </p:iterate>
                                  <p:childTnLst>
                                    <p:set>
                                      <p:cBhvr>
                                        <p:cTn id="42" dur="1" fill="hold">
                                          <p:stCondLst>
                                            <p:cond delay="0"/>
                                          </p:stCondLst>
                                        </p:cTn>
                                        <p:tgtEl>
                                          <p:spTgt spid="15"/>
                                        </p:tgtEl>
                                        <p:attrNameLst>
                                          <p:attrName>style.visibility</p:attrName>
                                        </p:attrNameLst>
                                      </p:cBhvr>
                                      <p:to>
                                        <p:strVal val="visible"/>
                                      </p:to>
                                    </p:set>
                                    <p:animScale>
                                      <p:cBhvr>
                                        <p:cTn id="4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5"/>
                                        </p:tgtEl>
                                        <p:attrNameLst>
                                          <p:attrName>ppt_x</p:attrName>
                                          <p:attrName>ppt_y</p:attrName>
                                        </p:attrNameLst>
                                      </p:cBhvr>
                                    </p:animMotion>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2" grpId="0"/>
      <p:bldP spid="13" grpId="0"/>
      <p:bldP spid="14"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42003"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、企业文化的起源</a:t>
            </a:r>
          </a:p>
        </p:txBody>
      </p:sp>
      <p:sp>
        <p:nvSpPr>
          <p:cNvPr id="7" name="Text Box 44"/>
          <p:cNvSpPr txBox="1">
            <a:spLocks noChangeArrowheads="1"/>
          </p:cNvSpPr>
          <p:nvPr/>
        </p:nvSpPr>
        <p:spPr bwMode="auto">
          <a:xfrm>
            <a:off x="5305499" y="1547207"/>
            <a:ext cx="669674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70</a:t>
            </a:r>
            <a:r>
              <a:rPr lang="zh-CN" altLang="en-US" sz="2000" dirty="0">
                <a:latin typeface="微软雅黑" panose="020B0503020204020204" pitchFamily="34" charset="-122"/>
                <a:ea typeface="微软雅黑" panose="020B0503020204020204" pitchFamily="34" charset="-122"/>
              </a:rPr>
              <a:t>年代中后期，世界经济史上最震撼人心的事情莫过于日本经济的迅速崛起。日本作为二战的战败国，在一片废墟上重建自己的国家。战后</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年，日本经济总量增长了</a:t>
            </a:r>
            <a:r>
              <a:rPr lang="en-US" altLang="zh-CN" sz="2000" dirty="0">
                <a:latin typeface="微软雅黑" panose="020B0503020204020204" pitchFamily="34" charset="-122"/>
                <a:ea typeface="微软雅黑" panose="020B0503020204020204" pitchFamily="34" charset="-122"/>
              </a:rPr>
              <a:t>55</a:t>
            </a:r>
            <a:r>
              <a:rPr lang="zh-CN" altLang="en-US" sz="2000" dirty="0">
                <a:latin typeface="微软雅黑" panose="020B0503020204020204" pitchFamily="34" charset="-122"/>
                <a:ea typeface="微软雅黑" panose="020B0503020204020204" pitchFamily="34" charset="-122"/>
              </a:rPr>
              <a:t>倍，日本的汽车、电器、钢铁产业异军突起，风靡世界。</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5305499" y="3861048"/>
            <a:ext cx="66967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solidFill>
                  <a:srgbClr val="000000"/>
                </a:solidFill>
                <a:latin typeface="微软雅黑" panose="020B0503020204020204" pitchFamily="34" charset="-122"/>
                <a:ea typeface="微软雅黑" panose="020B0503020204020204" pitchFamily="34" charset="-122"/>
              </a:rPr>
              <a:t>这股突如其来且异常强劲的“日本冲击波”迅速影响着全球几乎所有的市场，改变了世界经济的大格局。日本经济崛起的秘密何在？西方国家，尤其是美国的企业界和管理学界陷入了深深的反思之中。</a:t>
            </a:r>
          </a:p>
        </p:txBody>
      </p:sp>
      <p:pic>
        <p:nvPicPr>
          <p:cNvPr id="389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10" b="7553"/>
          <a:stretch>
            <a:fillRect/>
          </a:stretch>
        </p:blipFill>
        <p:spPr bwMode="auto">
          <a:xfrm>
            <a:off x="480963" y="1828800"/>
            <a:ext cx="4420259" cy="356582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5305499" y="1484784"/>
            <a:ext cx="6480101" cy="0"/>
          </a:xfrm>
          <a:prstGeom prst="line">
            <a:avLst/>
          </a:prstGeom>
          <a:ln w="19050">
            <a:solidFill>
              <a:srgbClr val="EB700B">
                <a:alpha val="63922"/>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05499" y="5805264"/>
            <a:ext cx="6480101" cy="0"/>
          </a:xfrm>
          <a:prstGeom prst="line">
            <a:avLst/>
          </a:prstGeom>
          <a:ln w="19050">
            <a:solidFill>
              <a:srgbClr val="EB700B">
                <a:alpha val="63922"/>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randombar(horizontal)">
                                      <p:cBhvr>
                                        <p:cTn id="7" dur="500"/>
                                        <p:tgtEl>
                                          <p:spTgt spid="389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par>
                                <p:cTn id="21" presetID="52" presetClass="entr" presetSubtype="0" fill="hold" grpId="0" nodeType="withEffect">
                                  <p:stCondLst>
                                    <p:cond delay="200"/>
                                  </p:stCondLst>
                                  <p:childTnLst>
                                    <p:set>
                                      <p:cBhvr>
                                        <p:cTn id="22" dur="1" fill="hold">
                                          <p:stCondLst>
                                            <p:cond delay="0"/>
                                          </p:stCondLst>
                                        </p:cTn>
                                        <p:tgtEl>
                                          <p:spTgt spid="10"/>
                                        </p:tgtEl>
                                        <p:attrNameLst>
                                          <p:attrName>style.visibility</p:attrName>
                                        </p:attrNameLst>
                                      </p:cBhvr>
                                      <p:to>
                                        <p:strVal val="visible"/>
                                      </p:to>
                                    </p:set>
                                    <p:animScale>
                                      <p:cBhvr>
                                        <p:cTn id="2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
                                        </p:tgtEl>
                                        <p:attrNameLst>
                                          <p:attrName>ppt_x</p:attrName>
                                          <p:attrName>ppt_y</p:attrName>
                                        </p:attrNameLst>
                                      </p:cBhvr>
                                    </p:animMotion>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47953" y="5019642"/>
            <a:ext cx="1547855" cy="146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24604" y="2739417"/>
            <a:ext cx="1371908" cy="161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16821" y="687636"/>
            <a:ext cx="1370957" cy="153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9"/>
          <p:cNvSpPr>
            <a:spLocks noChangeAspect="1" noChangeArrowheads="1"/>
          </p:cNvSpPr>
          <p:nvPr/>
        </p:nvSpPr>
        <p:spPr bwMode="gray">
          <a:xfrm>
            <a:off x="5809555" y="764704"/>
            <a:ext cx="1385488" cy="1385488"/>
          </a:xfrm>
          <a:prstGeom prst="donut">
            <a:avLst>
              <a:gd name="adj" fmla="val 6787"/>
            </a:avLst>
          </a:prstGeom>
          <a:solidFill>
            <a:schemeClr val="bg1">
              <a:alpha val="40000"/>
            </a:schemeClr>
          </a:solidFill>
          <a:ln w="19050" cap="flat" cmpd="sng" algn="ctr">
            <a:noFill/>
            <a:prstDash val="solid"/>
          </a:ln>
          <a:effectLst>
            <a:outerShdw blurRad="63500" sx="102000" sy="102000" algn="ctr" rotWithShape="0">
              <a:prstClr val="black">
                <a:alpha val="40000"/>
              </a:prstClr>
            </a:outerShdw>
          </a:effectLst>
          <a:sp3d contourW="12700" prstMaterial="plastic">
            <a:bevelT w="82550" h="101600" prst="convex"/>
            <a:contourClr>
              <a:srgbClr val="1F497D">
                <a:lumMod val="75000"/>
              </a:srgbClr>
            </a:contourClr>
          </a:sp3d>
        </p:spPr>
        <p:txBody>
          <a:bodyPr anchor="ctr"/>
          <a:lstStyle/>
          <a:p>
            <a:pPr marL="0" lvl="2" algn="ctr" fontAlgn="ctr">
              <a:spcBef>
                <a:spcPts val="0"/>
              </a:spcBef>
              <a:spcAft>
                <a:spcPts val="0"/>
              </a:spcAft>
              <a:buClr>
                <a:srgbClr val="FF0000"/>
              </a:buClr>
              <a:buSzPct val="70000"/>
              <a:tabLst>
                <a:tab pos="136525" algn="l"/>
              </a:tabLst>
              <a:defRPr/>
            </a:pPr>
            <a:endParaRPr lang="zh-CN" altLang="en-US" kern="0" dirty="0">
              <a:latin typeface="Calibri" panose="020F0502020204030204"/>
              <a:ea typeface="宋体" panose="02010600030101010101" pitchFamily="2" charset="-122"/>
            </a:endParaRPr>
          </a:p>
        </p:txBody>
      </p:sp>
      <p:sp>
        <p:nvSpPr>
          <p:cNvPr id="3" name="Oval 9"/>
          <p:cNvSpPr>
            <a:spLocks noChangeAspect="1" noChangeArrowheads="1"/>
          </p:cNvSpPr>
          <p:nvPr/>
        </p:nvSpPr>
        <p:spPr bwMode="gray">
          <a:xfrm>
            <a:off x="5863808" y="2839638"/>
            <a:ext cx="1453458" cy="1453458"/>
          </a:xfrm>
          <a:prstGeom prst="donut">
            <a:avLst>
              <a:gd name="adj" fmla="val 6787"/>
            </a:avLst>
          </a:prstGeom>
          <a:solidFill>
            <a:schemeClr val="bg1">
              <a:alpha val="40000"/>
            </a:schemeClr>
          </a:solidFill>
          <a:ln w="19050" cap="flat" cmpd="sng" algn="ctr">
            <a:noFill/>
            <a:prstDash val="solid"/>
          </a:ln>
          <a:effectLst>
            <a:outerShdw blurRad="63500" sx="102000" sy="102000" algn="ctr" rotWithShape="0">
              <a:prstClr val="black">
                <a:alpha val="40000"/>
              </a:prstClr>
            </a:outerShdw>
          </a:effectLst>
          <a:sp3d contourW="12700" prstMaterial="plastic">
            <a:bevelT w="82550" h="101600" prst="convex"/>
            <a:contourClr>
              <a:srgbClr val="1F497D">
                <a:lumMod val="75000"/>
              </a:srgbClr>
            </a:contourClr>
          </a:sp3d>
        </p:spPr>
        <p:txBody>
          <a:bodyPr anchor="ctr"/>
          <a:lstStyle/>
          <a:p>
            <a:pPr marL="0" lvl="2" algn="ctr" fontAlgn="ctr">
              <a:spcBef>
                <a:spcPts val="0"/>
              </a:spcBef>
              <a:spcAft>
                <a:spcPts val="0"/>
              </a:spcAft>
              <a:buClr>
                <a:srgbClr val="FF0000"/>
              </a:buClr>
              <a:buSzPct val="70000"/>
              <a:tabLst>
                <a:tab pos="136525" algn="l"/>
              </a:tabLst>
              <a:defRPr/>
            </a:pPr>
            <a:endParaRPr lang="zh-CN" altLang="en-US" kern="0" dirty="0">
              <a:latin typeface="Calibri" panose="020F0502020204030204"/>
              <a:ea typeface="宋体" panose="02010600030101010101" pitchFamily="2" charset="-122"/>
            </a:endParaRPr>
          </a:p>
        </p:txBody>
      </p:sp>
      <p:sp>
        <p:nvSpPr>
          <p:cNvPr id="4" name="Oval 9"/>
          <p:cNvSpPr>
            <a:spLocks noChangeAspect="1" noChangeArrowheads="1"/>
          </p:cNvSpPr>
          <p:nvPr/>
        </p:nvSpPr>
        <p:spPr bwMode="gray">
          <a:xfrm>
            <a:off x="5906967" y="5036503"/>
            <a:ext cx="1392895" cy="1392895"/>
          </a:xfrm>
          <a:prstGeom prst="donut">
            <a:avLst>
              <a:gd name="adj" fmla="val 6787"/>
            </a:avLst>
          </a:prstGeom>
          <a:solidFill>
            <a:schemeClr val="bg1">
              <a:alpha val="40000"/>
            </a:schemeClr>
          </a:solidFill>
          <a:ln w="19050" cap="flat" cmpd="sng" algn="ctr">
            <a:noFill/>
            <a:prstDash val="solid"/>
          </a:ln>
          <a:effectLst>
            <a:outerShdw blurRad="63500" sx="102000" sy="102000" algn="ctr" rotWithShape="0">
              <a:prstClr val="black">
                <a:alpha val="40000"/>
              </a:prstClr>
            </a:outerShdw>
          </a:effectLst>
          <a:sp3d contourW="12700" prstMaterial="plastic">
            <a:bevelT w="82550" h="101600" prst="convex"/>
            <a:contourClr>
              <a:srgbClr val="1F497D">
                <a:lumMod val="75000"/>
              </a:srgbClr>
            </a:contourClr>
          </a:sp3d>
        </p:spPr>
        <p:txBody>
          <a:bodyPr anchor="ctr"/>
          <a:lstStyle/>
          <a:p>
            <a:pPr marL="0" lvl="2" algn="ctr" fontAlgn="ctr">
              <a:spcBef>
                <a:spcPts val="0"/>
              </a:spcBef>
              <a:spcAft>
                <a:spcPts val="0"/>
              </a:spcAft>
              <a:buClr>
                <a:srgbClr val="FF0000"/>
              </a:buClr>
              <a:buSzPct val="70000"/>
              <a:tabLst>
                <a:tab pos="136525" algn="l"/>
              </a:tabLst>
              <a:defRPr/>
            </a:pPr>
            <a:endParaRPr lang="zh-CN" altLang="en-US" kern="0" dirty="0">
              <a:latin typeface="Calibri" panose="020F0502020204030204"/>
              <a:ea typeface="宋体" panose="02010600030101010101" pitchFamily="2" charset="-122"/>
            </a:endParaRPr>
          </a:p>
        </p:txBody>
      </p:sp>
      <p:cxnSp>
        <p:nvCxnSpPr>
          <p:cNvPr id="13" name="直接连接符 12"/>
          <p:cNvCxnSpPr/>
          <p:nvPr/>
        </p:nvCxnSpPr>
        <p:spPr>
          <a:xfrm>
            <a:off x="14738548" y="4851822"/>
            <a:ext cx="0" cy="2873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4572" y="5536401"/>
            <a:ext cx="2646878" cy="584775"/>
          </a:xfrm>
          <a:prstGeom prst="rect">
            <a:avLst/>
          </a:prstGeom>
          <a:noFill/>
        </p:spPr>
        <p:txBody>
          <a:bodyPr wrap="none">
            <a:spAutoFit/>
          </a:bodyPr>
          <a:lstStyle/>
          <a:p>
            <a:pPr fontAlgn="auto">
              <a:spcBef>
                <a:spcPts val="0"/>
              </a:spcBef>
              <a:spcAft>
                <a:spcPts val="0"/>
              </a:spcAft>
              <a:defRPr/>
            </a:pPr>
            <a:r>
              <a:rPr lang="zh-CN" altLang="en-US" sz="3200" b="1" dirty="0">
                <a:solidFill>
                  <a:srgbClr val="EB700B"/>
                </a:solidFill>
                <a:latin typeface="微软雅黑" panose="020B0503020204020204" pitchFamily="34" charset="-122"/>
                <a:ea typeface="微软雅黑" panose="020B0503020204020204" pitchFamily="34" charset="-122"/>
              </a:rPr>
              <a:t>企业文化体系</a:t>
            </a:r>
          </a:p>
        </p:txBody>
      </p:sp>
      <p:sp>
        <p:nvSpPr>
          <p:cNvPr id="19" name="TextBox 18"/>
          <p:cNvSpPr txBox="1"/>
          <p:nvPr/>
        </p:nvSpPr>
        <p:spPr>
          <a:xfrm>
            <a:off x="7509674" y="1102105"/>
            <a:ext cx="2646878" cy="584775"/>
          </a:xfrm>
          <a:prstGeom prst="rect">
            <a:avLst/>
          </a:prstGeom>
          <a:noFill/>
        </p:spPr>
        <p:txBody>
          <a:bodyPr wrap="none">
            <a:spAutoFit/>
          </a:bodyPr>
          <a:lstStyle/>
          <a:p>
            <a:pPr fontAlgn="auto">
              <a:spcBef>
                <a:spcPts val="0"/>
              </a:spcBef>
              <a:spcAft>
                <a:spcPts val="0"/>
              </a:spcAft>
              <a:defRPr/>
            </a:pPr>
            <a:r>
              <a:rPr lang="zh-CN" altLang="en-US" sz="3200" b="1" dirty="0">
                <a:solidFill>
                  <a:srgbClr val="EB700B"/>
                </a:solidFill>
                <a:latin typeface="微软雅黑" panose="020B0503020204020204" pitchFamily="34" charset="-122"/>
                <a:ea typeface="微软雅黑" panose="020B0503020204020204" pitchFamily="34" charset="-122"/>
              </a:rPr>
              <a:t>文化知识概述</a:t>
            </a:r>
          </a:p>
        </p:txBody>
      </p:sp>
      <p:sp>
        <p:nvSpPr>
          <p:cNvPr id="24" name="TextBox 23"/>
          <p:cNvSpPr txBox="1"/>
          <p:nvPr/>
        </p:nvSpPr>
        <p:spPr>
          <a:xfrm>
            <a:off x="7554572" y="3319650"/>
            <a:ext cx="2646878" cy="584775"/>
          </a:xfrm>
          <a:prstGeom prst="rect">
            <a:avLst/>
          </a:prstGeom>
          <a:noFill/>
        </p:spPr>
        <p:txBody>
          <a:bodyPr wrap="none">
            <a:spAutoFit/>
          </a:bodyPr>
          <a:lstStyle/>
          <a:p>
            <a:pPr fontAlgn="auto">
              <a:spcBef>
                <a:spcPts val="0"/>
              </a:spcBef>
              <a:spcAft>
                <a:spcPts val="0"/>
              </a:spcAft>
              <a:defRPr/>
            </a:pPr>
            <a:r>
              <a:rPr lang="zh-CN" altLang="en-US" sz="3200" b="1" dirty="0">
                <a:solidFill>
                  <a:srgbClr val="EB700B"/>
                </a:solidFill>
                <a:latin typeface="微软雅黑" panose="020B0503020204020204" pitchFamily="34" charset="-122"/>
                <a:ea typeface="微软雅黑" panose="020B0503020204020204" pitchFamily="34" charset="-122"/>
              </a:rPr>
              <a:t>企业文化概述</a:t>
            </a:r>
          </a:p>
        </p:txBody>
      </p:sp>
    </p:spTree>
  </p:cSld>
  <p:clrMapOvr>
    <a:masterClrMapping/>
  </p:clrMapOvr>
  <p:transition spd="slow" advClick="0" advTm="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mph" presetSubtype="0" repeatCount="indefinite" autoRev="1" fill="hold" nodeType="withEffect">
                                  <p:stCondLst>
                                    <p:cond delay="0"/>
                                  </p:stCondLst>
                                  <p:childTnLst>
                                    <p:animScale>
                                      <p:cBhvr>
                                        <p:cTn id="11" dur="1100" fill="hold"/>
                                        <p:tgtEl>
                                          <p:spTgt spid="2"/>
                                        </p:tgtEl>
                                      </p:cBhvr>
                                      <p:by x="120000" y="120000"/>
                                    </p:animScale>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6" presetClass="emph" presetSubtype="0" repeatCount="indefinite" autoRev="1" fill="hold" nodeType="withEffect">
                                  <p:stCondLst>
                                    <p:cond delay="0"/>
                                  </p:stCondLst>
                                  <p:childTnLst>
                                    <p:animScale>
                                      <p:cBhvr>
                                        <p:cTn id="18" dur="1100" fill="hold"/>
                                        <p:tgtEl>
                                          <p:spTgt spid="3"/>
                                        </p:tgtEl>
                                      </p:cBhvr>
                                      <p:by x="120000" y="120000"/>
                                    </p:animScale>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6" presetClass="emph" presetSubtype="0" repeatCount="indefinite" autoRev="1" fill="hold" nodeType="withEffect">
                                  <p:stCondLst>
                                    <p:cond delay="0"/>
                                  </p:stCondLst>
                                  <p:childTnLst>
                                    <p:animScale>
                                      <p:cBhvr>
                                        <p:cTn id="25" dur="1100" fill="hold"/>
                                        <p:tgtEl>
                                          <p:spTgt spid="4"/>
                                        </p:tgtEl>
                                      </p:cBhvr>
                                      <p:by x="120000" y="120000"/>
                                    </p:animScale>
                                  </p:childTnLst>
                                </p:cTn>
                              </p:par>
                              <p:par>
                                <p:cTn id="26" presetID="53" presetClass="entr" presetSubtype="16"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childTnLst>
                                </p:cTn>
                              </p:par>
                              <p:par>
                                <p:cTn id="31" presetID="6" presetClass="emph" presetSubtype="0" repeatCount="indefinite" autoRev="1" fill="hold" nodeType="withEffect">
                                  <p:stCondLst>
                                    <p:cond delay="0"/>
                                  </p:stCondLst>
                                  <p:childTnLst>
                                    <p:animScale>
                                      <p:cBhvr>
                                        <p:cTn id="32" dur="1100" fill="hold"/>
                                        <p:tgtEl>
                                          <p:spTgt spid="2051"/>
                                        </p:tgtEl>
                                      </p:cBhvr>
                                      <p:by x="80000" y="80000"/>
                                    </p:animScale>
                                  </p:childTnLst>
                                </p:cTn>
                              </p:par>
                              <p:par>
                                <p:cTn id="33" presetID="53" presetClass="entr" presetSubtype="16" fill="hold" nodeType="with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p:cTn id="35" dur="500" fill="hold"/>
                                        <p:tgtEl>
                                          <p:spTgt spid="2054"/>
                                        </p:tgtEl>
                                        <p:attrNameLst>
                                          <p:attrName>ppt_w</p:attrName>
                                        </p:attrNameLst>
                                      </p:cBhvr>
                                      <p:tavLst>
                                        <p:tav tm="0">
                                          <p:val>
                                            <p:fltVal val="0"/>
                                          </p:val>
                                        </p:tav>
                                        <p:tav tm="100000">
                                          <p:val>
                                            <p:strVal val="#ppt_w"/>
                                          </p:val>
                                        </p:tav>
                                      </p:tavLst>
                                    </p:anim>
                                    <p:anim calcmode="lin" valueType="num">
                                      <p:cBhvr>
                                        <p:cTn id="36" dur="500" fill="hold"/>
                                        <p:tgtEl>
                                          <p:spTgt spid="2054"/>
                                        </p:tgtEl>
                                        <p:attrNameLst>
                                          <p:attrName>ppt_h</p:attrName>
                                        </p:attrNameLst>
                                      </p:cBhvr>
                                      <p:tavLst>
                                        <p:tav tm="0">
                                          <p:val>
                                            <p:fltVal val="0"/>
                                          </p:val>
                                        </p:tav>
                                        <p:tav tm="100000">
                                          <p:val>
                                            <p:strVal val="#ppt_h"/>
                                          </p:val>
                                        </p:tav>
                                      </p:tavLst>
                                    </p:anim>
                                    <p:animEffect transition="in" filter="fade">
                                      <p:cBhvr>
                                        <p:cTn id="37" dur="500"/>
                                        <p:tgtEl>
                                          <p:spTgt spid="2054"/>
                                        </p:tgtEl>
                                      </p:cBhvr>
                                    </p:animEffect>
                                  </p:childTnLst>
                                </p:cTn>
                              </p:par>
                              <p:par>
                                <p:cTn id="38" presetID="6" presetClass="emph" presetSubtype="0" repeatCount="indefinite" autoRev="1" fill="hold" nodeType="withEffect">
                                  <p:stCondLst>
                                    <p:cond delay="0"/>
                                  </p:stCondLst>
                                  <p:childTnLst>
                                    <p:animScale>
                                      <p:cBhvr>
                                        <p:cTn id="39" dur="1100" fill="hold"/>
                                        <p:tgtEl>
                                          <p:spTgt spid="2054"/>
                                        </p:tgtEl>
                                      </p:cBhvr>
                                      <p:by x="80000" y="80000"/>
                                    </p:animScale>
                                  </p:childTnLst>
                                </p:cTn>
                              </p:par>
                              <p:par>
                                <p:cTn id="40" presetID="53" presetClass="entr" presetSubtype="16" fill="hold" nodeType="withEffect">
                                  <p:stCondLst>
                                    <p:cond delay="0"/>
                                  </p:stCondLst>
                                  <p:childTnLst>
                                    <p:set>
                                      <p:cBhvr>
                                        <p:cTn id="41" dur="1" fill="hold">
                                          <p:stCondLst>
                                            <p:cond delay="0"/>
                                          </p:stCondLst>
                                        </p:cTn>
                                        <p:tgtEl>
                                          <p:spTgt spid="2057"/>
                                        </p:tgtEl>
                                        <p:attrNameLst>
                                          <p:attrName>style.visibility</p:attrName>
                                        </p:attrNameLst>
                                      </p:cBhvr>
                                      <p:to>
                                        <p:strVal val="visible"/>
                                      </p:to>
                                    </p:set>
                                    <p:anim calcmode="lin" valueType="num">
                                      <p:cBhvr>
                                        <p:cTn id="42" dur="500" fill="hold"/>
                                        <p:tgtEl>
                                          <p:spTgt spid="2057"/>
                                        </p:tgtEl>
                                        <p:attrNameLst>
                                          <p:attrName>ppt_w</p:attrName>
                                        </p:attrNameLst>
                                      </p:cBhvr>
                                      <p:tavLst>
                                        <p:tav tm="0">
                                          <p:val>
                                            <p:fltVal val="0"/>
                                          </p:val>
                                        </p:tav>
                                        <p:tav tm="100000">
                                          <p:val>
                                            <p:strVal val="#ppt_w"/>
                                          </p:val>
                                        </p:tav>
                                      </p:tavLst>
                                    </p:anim>
                                    <p:anim calcmode="lin" valueType="num">
                                      <p:cBhvr>
                                        <p:cTn id="43" dur="500" fill="hold"/>
                                        <p:tgtEl>
                                          <p:spTgt spid="2057"/>
                                        </p:tgtEl>
                                        <p:attrNameLst>
                                          <p:attrName>ppt_h</p:attrName>
                                        </p:attrNameLst>
                                      </p:cBhvr>
                                      <p:tavLst>
                                        <p:tav tm="0">
                                          <p:val>
                                            <p:fltVal val="0"/>
                                          </p:val>
                                        </p:tav>
                                        <p:tav tm="100000">
                                          <p:val>
                                            <p:strVal val="#ppt_h"/>
                                          </p:val>
                                        </p:tav>
                                      </p:tavLst>
                                    </p:anim>
                                    <p:animEffect transition="in" filter="fade">
                                      <p:cBhvr>
                                        <p:cTn id="44" dur="500"/>
                                        <p:tgtEl>
                                          <p:spTgt spid="2057"/>
                                        </p:tgtEl>
                                      </p:cBhvr>
                                    </p:animEffect>
                                  </p:childTnLst>
                                </p:cTn>
                              </p:par>
                              <p:par>
                                <p:cTn id="45" presetID="6" presetClass="emph" presetSubtype="0" repeatCount="indefinite" autoRev="1" fill="hold" nodeType="withEffect">
                                  <p:stCondLst>
                                    <p:cond delay="0"/>
                                  </p:stCondLst>
                                  <p:childTnLst>
                                    <p:animScale>
                                      <p:cBhvr>
                                        <p:cTn id="46" dur="1100" fill="hold"/>
                                        <p:tgtEl>
                                          <p:spTgt spid="2057"/>
                                        </p:tgtEl>
                                      </p:cBhvr>
                                      <p:by x="80000" y="80000"/>
                                    </p:animScale>
                                  </p:childTnLst>
                                </p:cTn>
                              </p:par>
                              <p:par>
                                <p:cTn id="47" presetID="2" presetClass="entr" presetSubtype="2" fill="hold" grpId="0" nodeType="withEffect">
                                  <p:stCondLst>
                                    <p:cond delay="12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25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1+#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25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1401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、企业文化的起源</a:t>
            </a:r>
          </a:p>
        </p:txBody>
      </p:sp>
      <p:sp>
        <p:nvSpPr>
          <p:cNvPr id="7" name="Text Box 44"/>
          <p:cNvSpPr txBox="1">
            <a:spLocks noChangeArrowheads="1"/>
          </p:cNvSpPr>
          <p:nvPr/>
        </p:nvSpPr>
        <p:spPr bwMode="auto">
          <a:xfrm>
            <a:off x="480781" y="1700808"/>
            <a:ext cx="3192322" cy="420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各国众多致力于企业经营管理研究的学者在考察研究了日本企业的许多成功经验后一致认为：仅注重“硬”的方面，强调理性管理的时代已经过去了；既注重“硬”的方面管理、更注重“软”的方面的管理时代已经来临。</a:t>
            </a:r>
            <a:r>
              <a:rPr lang="zh-CN" altLang="en-US" sz="2000" b="1" dirty="0">
                <a:solidFill>
                  <a:srgbClr val="EB700B"/>
                </a:solidFill>
                <a:latin typeface="微软雅黑" panose="020B0503020204020204" pitchFamily="34" charset="-122"/>
                <a:ea typeface="微软雅黑" panose="020B0503020204020204" pitchFamily="34" charset="-122"/>
              </a:rPr>
              <a:t>这“软”的方面，便是企业文化！</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3840906" y="1556792"/>
            <a:ext cx="3096344" cy="378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企业文化学，作为工商管理和市场营销专业的专业课程，是一门管理学科，是管理理论的重要组成部分。但中国的企业文化研究还停留在粗浅的阶段，</a:t>
            </a:r>
            <a:r>
              <a:rPr lang="zh-CN" altLang="en-US" sz="2000" b="1" dirty="0">
                <a:solidFill>
                  <a:srgbClr val="EB700B"/>
                </a:solidFill>
                <a:latin typeface="微软雅黑" panose="020B0503020204020204" pitchFamily="34" charset="-122"/>
                <a:ea typeface="微软雅黑" panose="020B0503020204020204" pitchFamily="34" charset="-122"/>
              </a:rPr>
              <a:t>中国企业文化研究严重滞后于中国企业文化发展实践。</a:t>
            </a:r>
          </a:p>
        </p:txBody>
      </p:sp>
      <p:cxnSp>
        <p:nvCxnSpPr>
          <p:cNvPr id="13" name="直接连接符 12"/>
          <p:cNvCxnSpPr/>
          <p:nvPr/>
        </p:nvCxnSpPr>
        <p:spPr>
          <a:xfrm>
            <a:off x="480963" y="6021288"/>
            <a:ext cx="3024336" cy="0"/>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5339" y="1412776"/>
            <a:ext cx="3096344" cy="0"/>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5707" y="980728"/>
            <a:ext cx="5569469" cy="5472608"/>
          </a:xfrm>
          <a:prstGeom prst="rect">
            <a:avLst/>
          </a:prstGeom>
          <a:noFill/>
          <a:ln>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2"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par>
                                <p:cTn id="21" presetID="52" presetClass="entr" presetSubtype="0" fill="hold" grpId="0" nodeType="withEffect">
                                  <p:stCondLst>
                                    <p:cond delay="200"/>
                                  </p:stCondLst>
                                  <p:childTnLst>
                                    <p:set>
                                      <p:cBhvr>
                                        <p:cTn id="22" dur="1" fill="hold">
                                          <p:stCondLst>
                                            <p:cond delay="0"/>
                                          </p:stCondLst>
                                        </p:cTn>
                                        <p:tgtEl>
                                          <p:spTgt spid="10"/>
                                        </p:tgtEl>
                                        <p:attrNameLst>
                                          <p:attrName>style.visibility</p:attrName>
                                        </p:attrNameLst>
                                      </p:cBhvr>
                                      <p:to>
                                        <p:strVal val="visible"/>
                                      </p:to>
                                    </p:set>
                                    <p:animScale>
                                      <p:cBhvr>
                                        <p:cTn id="2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
                                        </p:tgtEl>
                                        <p:attrNameLst>
                                          <p:attrName>ppt_x</p:attrName>
                                          <p:attrName>ppt_y</p:attrName>
                                        </p:attrNameLst>
                                      </p:cBhvr>
                                    </p:animMotion>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68954"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、企业文化的定义</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931" y="1558925"/>
            <a:ext cx="6286451" cy="4751387"/>
          </a:xfrm>
          <a:prstGeom prst="rect">
            <a:avLst/>
          </a:prstGeom>
          <a:noFill/>
          <a:ln>
            <a:noFill/>
          </a:ln>
        </p:spPr>
      </p:pic>
      <p:sp>
        <p:nvSpPr>
          <p:cNvPr id="28" name="Text Box 44"/>
          <p:cNvSpPr txBox="1">
            <a:spLocks noChangeArrowheads="1"/>
          </p:cNvSpPr>
          <p:nvPr/>
        </p:nvSpPr>
        <p:spPr bwMode="auto">
          <a:xfrm>
            <a:off x="6745659" y="1268760"/>
            <a:ext cx="496855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当你进入一个企业时，就会感觉到这个企业的一种氛围，这是企业通过自身生产经营的产品及服务，反映出的企业特有的群体意识、价值观念和行为规范，这种氛围实质上就是企业文化。</a:t>
            </a:r>
            <a:endParaRPr lang="en-US" altLang="zh-CN" sz="2000" b="1" dirty="0">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6745659" y="3717032"/>
            <a:ext cx="511256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企业文化也没有一个确切的定义，我们选取通用的定义为：</a:t>
            </a:r>
            <a:r>
              <a:rPr lang="zh-CN" altLang="en-US" sz="2000" b="1" dirty="0">
                <a:solidFill>
                  <a:srgbClr val="EB700B"/>
                </a:solidFill>
                <a:latin typeface="微软雅黑" panose="020B0503020204020204" pitchFamily="34" charset="-122"/>
                <a:ea typeface="微软雅黑" panose="020B0503020204020204" pitchFamily="34" charset="-122"/>
              </a:rPr>
              <a:t>企业文化是企业的全体成员在生产、经营和管理中共同习得并享有的以价值观为核心的一系列观念、制度、行为规范及物质表征的总和。</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randombar(horizontal)">
                                      <p:cBhvr>
                                        <p:cTn id="7" dur="500"/>
                                        <p:tgtEl>
                                          <p:spTgt spid="10246"/>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8"/>
                                        </p:tgtEl>
                                        <p:attrNameLst>
                                          <p:attrName>ppt_x</p:attrName>
                                          <p:attrName>ppt_y</p:attrName>
                                        </p:attrNameLst>
                                      </p:cBhvr>
                                    </p:animMotion>
                                    <p:animEffect transition="in" filter="fade">
                                      <p:cBhvr>
                                        <p:cTn id="13" dur="1000"/>
                                        <p:tgtEl>
                                          <p:spTgt spid="28"/>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3003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、企业文化的定义</a:t>
            </a:r>
          </a:p>
        </p:txBody>
      </p:sp>
      <p:sp>
        <p:nvSpPr>
          <p:cNvPr id="28" name="Text Box 44"/>
          <p:cNvSpPr txBox="1">
            <a:spLocks noChangeArrowheads="1"/>
          </p:cNvSpPr>
          <p:nvPr/>
        </p:nvSpPr>
        <p:spPr bwMode="auto">
          <a:xfrm>
            <a:off x="408955" y="1052736"/>
            <a:ext cx="619268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企业文化是整个社会文化中的“亚文化”或“次文化”。企业文化在国外也称之为公司文化、组织文化、社团文化等。</a:t>
            </a:r>
            <a:r>
              <a:rPr lang="zh-CN" altLang="en-US" sz="2000" b="1" dirty="0">
                <a:solidFill>
                  <a:srgbClr val="EB700B"/>
                </a:solidFill>
                <a:latin typeface="微软雅黑" panose="020B0503020204020204" pitchFamily="34" charset="-122"/>
                <a:ea typeface="微软雅黑" panose="020B0503020204020204" pitchFamily="34" charset="-122"/>
              </a:rPr>
              <a:t>任何企业都是有文化的，</a:t>
            </a:r>
            <a:r>
              <a:rPr lang="zh-CN" altLang="en-US" sz="2000" dirty="0">
                <a:latin typeface="微软雅黑" panose="020B0503020204020204" pitchFamily="34" charset="-122"/>
                <a:ea typeface="微软雅黑" panose="020B0503020204020204" pitchFamily="34" charset="-122"/>
              </a:rPr>
              <a:t>不存在没有文化的组织，只有不同文化的组织。文化是企业的头脑。</a:t>
            </a:r>
            <a:r>
              <a:rPr lang="zh-CN" altLang="en-US" sz="2000" b="1" dirty="0">
                <a:solidFill>
                  <a:srgbClr val="EB700B"/>
                </a:solidFill>
                <a:latin typeface="微软雅黑" panose="020B0503020204020204" pitchFamily="34" charset="-122"/>
                <a:ea typeface="微软雅黑" panose="020B0503020204020204" pitchFamily="34" charset="-122"/>
              </a:rPr>
              <a:t>一个企业没有文化就等于没有灵魂。</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408955" y="3789040"/>
            <a:ext cx="61926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企业文化，貌似不可琢磨，其实在企业内部如同空气一般无处不在。衡量企业文化的标准，只有显著程度、优劣和现实性，而不是有或无。</a:t>
            </a:r>
            <a:r>
              <a:rPr lang="zh-CN" altLang="en-US" sz="2000" b="1" dirty="0">
                <a:solidFill>
                  <a:srgbClr val="EB700B"/>
                </a:solidFill>
                <a:latin typeface="微软雅黑" panose="020B0503020204020204" pitchFamily="34" charset="-122"/>
                <a:ea typeface="微软雅黑" panose="020B0503020204020204" pitchFamily="34" charset="-122"/>
              </a:rPr>
              <a:t>只要有人群存在，他们的行为就构成一定的文化。</a:t>
            </a:r>
            <a:r>
              <a:rPr lang="zh-CN" altLang="en-US" sz="2000" dirty="0">
                <a:latin typeface="微软雅黑" panose="020B0503020204020204" pitchFamily="34" charset="-122"/>
                <a:ea typeface="微软雅黑" panose="020B0503020204020204" pitchFamily="34" charset="-122"/>
              </a:rPr>
              <a:t>对企业来讲，企业文化无处不在，只是我们视而不见，或者其支离破碎罢了。</a:t>
            </a:r>
            <a:endParaRPr lang="zh-CN" altLang="en-US" sz="2000" b="1" dirty="0">
              <a:latin typeface="微软雅黑" panose="020B0503020204020204" pitchFamily="34" charset="-122"/>
              <a:ea typeface="微软雅黑" panose="020B0503020204020204" pitchFamily="34" charset="-122"/>
            </a:endParaRPr>
          </a:p>
        </p:txBody>
      </p:sp>
      <p:pic>
        <p:nvPicPr>
          <p:cNvPr id="4198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1724" y="763545"/>
            <a:ext cx="5407158" cy="526101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8"/>
                                        </p:tgtEl>
                                        <p:attrNameLst>
                                          <p:attrName>ppt_x</p:attrName>
                                          <p:attrName>ppt_y</p:attrName>
                                        </p:attrNameLst>
                                      </p:cBhvr>
                                    </p:animMotion>
                                    <p:animEffect transition="in" filter="fade">
                                      <p:cBhvr>
                                        <p:cTn id="13" dur="1000"/>
                                        <p:tgtEl>
                                          <p:spTgt spid="28"/>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69995" y="195378"/>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、优秀文化的重要性</a:t>
            </a:r>
          </a:p>
        </p:txBody>
      </p:sp>
      <p:sp>
        <p:nvSpPr>
          <p:cNvPr id="28" name="Text Box 44"/>
          <p:cNvSpPr txBox="1">
            <a:spLocks noChangeArrowheads="1"/>
          </p:cNvSpPr>
          <p:nvPr/>
        </p:nvSpPr>
        <p:spPr bwMode="auto">
          <a:xfrm>
            <a:off x="6169596" y="1941741"/>
            <a:ext cx="552551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文化优劣的判断标准是什么？判断一个企业文化优劣的主要标准是看企业文化能否提升企业竞争能力。</a:t>
            </a:r>
            <a:r>
              <a:rPr lang="zh-CN" altLang="en-US" sz="2000" b="1" dirty="0">
                <a:solidFill>
                  <a:srgbClr val="EB700B"/>
                </a:solidFill>
                <a:latin typeface="微软雅黑" panose="020B0503020204020204" pitchFamily="34" charset="-122"/>
                <a:ea typeface="微软雅黑" panose="020B0503020204020204" pitchFamily="34" charset="-122"/>
              </a:rPr>
              <a:t>凡是有利于企业竞争能力提高的文化就是先进的文化</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否则就是落后文化。</a:t>
            </a:r>
            <a:endParaRPr lang="en-US" altLang="zh-CN" sz="2000" b="1" dirty="0">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6169596" y="3949698"/>
            <a:ext cx="552551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一个优秀的企业必有蕴藏于内的优秀的企业文化。</a:t>
            </a:r>
            <a:r>
              <a:rPr lang="zh-CN" altLang="en-US" sz="2000" b="1" dirty="0">
                <a:solidFill>
                  <a:srgbClr val="EB700B"/>
                </a:solidFill>
                <a:latin typeface="微软雅黑" panose="020B0503020204020204" pitchFamily="34" charset="-122"/>
                <a:ea typeface="微软雅黑" panose="020B0503020204020204" pitchFamily="34" charset="-122"/>
              </a:rPr>
              <a:t>优秀的企业文化，是企业成长的根本原因</a:t>
            </a:r>
            <a:r>
              <a:rPr lang="zh-CN" altLang="en-US" sz="2000" dirty="0">
                <a:latin typeface="微软雅黑" panose="020B0503020204020204" pitchFamily="34" charset="-122"/>
                <a:ea typeface="微软雅黑" panose="020B0503020204020204" pitchFamily="34" charset="-122"/>
              </a:rPr>
              <a:t>。企业之间的竞争越来越表现为文化的竞争，资源是会枯竭的，唯有文化生生不息。</a:t>
            </a:r>
            <a:endParaRPr lang="zh-CN" altLang="en-US" sz="2000" b="1" dirty="0">
              <a:latin typeface="微软雅黑" panose="020B0503020204020204" pitchFamily="34" charset="-122"/>
              <a:ea typeface="微软雅黑" panose="020B0503020204020204" pitchFamily="34" charset="-122"/>
            </a:endParaRPr>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963" y="1700808"/>
            <a:ext cx="5109380" cy="3967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6169596" y="1700808"/>
            <a:ext cx="5525518" cy="0"/>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69596" y="5877272"/>
            <a:ext cx="5525518" cy="0"/>
          </a:xfrm>
          <a:prstGeom prst="line">
            <a:avLst/>
          </a:prstGeom>
          <a:ln w="190500">
            <a:solidFill>
              <a:srgbClr val="EB700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randombar(horizontal)">
                                      <p:cBhvr>
                                        <p:cTn id="7" dur="500"/>
                                        <p:tgtEl>
                                          <p:spTgt spid="4301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8"/>
                                        </p:tgtEl>
                                        <p:attrNameLst>
                                          <p:attrName>ppt_x</p:attrName>
                                          <p:attrName>ppt_y</p:attrName>
                                        </p:attrNameLst>
                                      </p:cBhvr>
                                    </p:animMotion>
                                    <p:animEffect transition="in" filter="fade">
                                      <p:cBhvr>
                                        <p:cTn id="13" dur="1000"/>
                                        <p:tgtEl>
                                          <p:spTgt spid="28"/>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6999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、优秀文化的重要性</a:t>
            </a:r>
          </a:p>
        </p:txBody>
      </p:sp>
      <p:sp>
        <p:nvSpPr>
          <p:cNvPr id="28" name="Text Box 44"/>
          <p:cNvSpPr txBox="1">
            <a:spLocks noChangeArrowheads="1"/>
          </p:cNvSpPr>
          <p:nvPr/>
        </p:nvSpPr>
        <p:spPr bwMode="auto">
          <a:xfrm>
            <a:off x="6169596" y="1700213"/>
            <a:ext cx="552551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决定一个人、一个企业、一个国家和民族能否强大、能否成功的核心要素是他的软件，而不是他的硬件。所谓的软件，对于一个企业而言，就是指由企业经营理念及企业行为习惯等无形要素构成的企业文化。</a:t>
            </a:r>
            <a:endParaRPr lang="en-US" altLang="zh-CN" sz="2000" b="1" dirty="0">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6169596" y="4293096"/>
            <a:ext cx="552551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而文化具有</a:t>
            </a:r>
            <a:r>
              <a:rPr lang="zh-CN" altLang="en-US" sz="2000" b="1" dirty="0">
                <a:solidFill>
                  <a:srgbClr val="EB700B"/>
                </a:solidFill>
                <a:latin typeface="微软雅黑" panose="020B0503020204020204" pitchFamily="34" charset="-122"/>
                <a:ea typeface="微软雅黑" panose="020B0503020204020204" pitchFamily="34" charset="-122"/>
              </a:rPr>
              <a:t>独特性、难交易性、难模仿性</a:t>
            </a:r>
            <a:r>
              <a:rPr lang="zh-CN" altLang="en-US" sz="2000" dirty="0">
                <a:latin typeface="微软雅黑" panose="020B0503020204020204" pitchFamily="34" charset="-122"/>
                <a:ea typeface="微软雅黑" panose="020B0503020204020204" pitchFamily="34" charset="-122"/>
              </a:rPr>
              <a:t>的特质，使得文化成为企业核心专长与技能的源泉，是企业可持续发展的基本驱动力。</a:t>
            </a:r>
            <a:endParaRPr lang="zh-CN" altLang="en-US" sz="2000" b="1" dirty="0">
              <a:latin typeface="微软雅黑" panose="020B0503020204020204" pitchFamily="34" charset="-122"/>
              <a:ea typeface="微软雅黑" panose="020B0503020204020204" pitchFamily="34" charset="-122"/>
            </a:endParaRPr>
          </a:p>
        </p:txBody>
      </p:sp>
      <p:pic>
        <p:nvPicPr>
          <p:cNvPr id="4403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03"/>
          <a:stretch>
            <a:fillRect/>
          </a:stretch>
        </p:blipFill>
        <p:spPr bwMode="auto">
          <a:xfrm>
            <a:off x="624979" y="1394098"/>
            <a:ext cx="4824536" cy="466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randombar(horizontal)">
                                      <p:cBhvr>
                                        <p:cTn id="7" dur="500"/>
                                        <p:tgtEl>
                                          <p:spTgt spid="44036"/>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8"/>
                                        </p:tgtEl>
                                        <p:attrNameLst>
                                          <p:attrName>ppt_x</p:attrName>
                                          <p:attrName>ppt_y</p:attrName>
                                        </p:attrNameLst>
                                      </p:cBhvr>
                                    </p:animMotion>
                                    <p:animEffect transition="in" filter="fade">
                                      <p:cBhvr>
                                        <p:cTn id="13" dur="1000"/>
                                        <p:tgtEl>
                                          <p:spTgt spid="28"/>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1401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、企业文化的功能</a:t>
            </a:r>
          </a:p>
        </p:txBody>
      </p:sp>
      <p:sp>
        <p:nvSpPr>
          <p:cNvPr id="28" name="Text Box 44"/>
          <p:cNvSpPr txBox="1">
            <a:spLocks noChangeArrowheads="1"/>
          </p:cNvSpPr>
          <p:nvPr/>
        </p:nvSpPr>
        <p:spPr bwMode="auto">
          <a:xfrm>
            <a:off x="768995" y="1247145"/>
            <a:ext cx="640871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美国知名管理行为和领导权威约翰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科特教授与其研究小组，用了</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年时间，对企业文化对企业经营业绩的影响力进行研究，结果证明：</a:t>
            </a:r>
            <a:r>
              <a:rPr lang="zh-CN" altLang="en-US" sz="2000" b="1" dirty="0">
                <a:solidFill>
                  <a:srgbClr val="EB700B"/>
                </a:solidFill>
                <a:latin typeface="微软雅黑" panose="020B0503020204020204" pitchFamily="34" charset="-122"/>
                <a:ea typeface="微软雅黑" panose="020B0503020204020204" pitchFamily="34" charset="-122"/>
              </a:rPr>
              <a:t>凡是重视企业文化建设的公司，其经营业绩远远胜于那些不重视企业文化建设的公司。</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29" name="Text Box 44"/>
          <p:cNvSpPr txBox="1">
            <a:spLocks noChangeArrowheads="1"/>
          </p:cNvSpPr>
          <p:nvPr/>
        </p:nvSpPr>
        <p:spPr bwMode="auto">
          <a:xfrm>
            <a:off x="768995" y="3861048"/>
            <a:ext cx="64087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企业管理从</a:t>
            </a:r>
            <a:r>
              <a:rPr lang="zh-CN" altLang="en-US" sz="2000" b="1" dirty="0">
                <a:solidFill>
                  <a:srgbClr val="EB700B"/>
                </a:solidFill>
                <a:latin typeface="微软雅黑" panose="020B0503020204020204" pitchFamily="34" charset="-122"/>
                <a:ea typeface="微软雅黑" panose="020B0503020204020204" pitchFamily="34" charset="-122"/>
              </a:rPr>
              <a:t>“经验管理（人治）”</a:t>
            </a:r>
            <a:r>
              <a:rPr lang="zh-CN" altLang="en-US" sz="2000" dirty="0">
                <a:latin typeface="微软雅黑" panose="020B0503020204020204" pitchFamily="34" charset="-122"/>
                <a:ea typeface="微软雅黑" panose="020B0503020204020204" pitchFamily="34" charset="-122"/>
              </a:rPr>
              <a:t>到</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EB700B"/>
                </a:solidFill>
                <a:latin typeface="微软雅黑" panose="020B0503020204020204" pitchFamily="34" charset="-122"/>
                <a:ea typeface="微软雅黑" panose="020B0503020204020204" pitchFamily="34" charset="-122"/>
              </a:rPr>
              <a:t>科学管理（法治）”</a:t>
            </a:r>
            <a:r>
              <a:rPr lang="zh-CN" altLang="en-US" sz="2000" dirty="0">
                <a:latin typeface="微软雅黑" panose="020B0503020204020204" pitchFamily="34" charset="-122"/>
                <a:ea typeface="微软雅黑" panose="020B0503020204020204" pitchFamily="34" charset="-122"/>
              </a:rPr>
              <a:t>到 </a:t>
            </a:r>
            <a:r>
              <a:rPr lang="zh-CN" altLang="en-US" sz="2000" b="1" dirty="0">
                <a:solidFill>
                  <a:srgbClr val="EB700B"/>
                </a:solidFill>
                <a:latin typeface="微软雅黑" panose="020B0503020204020204" pitchFamily="34" charset="-122"/>
                <a:ea typeface="微软雅黑" panose="020B0503020204020204" pitchFamily="34" charset="-122"/>
              </a:rPr>
              <a:t>“文化管理（文治）”</a:t>
            </a:r>
            <a:r>
              <a:rPr lang="zh-CN" altLang="en-US" sz="2000" dirty="0">
                <a:latin typeface="微软雅黑" panose="020B0503020204020204" pitchFamily="34" charset="-122"/>
                <a:ea typeface="微软雅黑" panose="020B0503020204020204" pitchFamily="34" charset="-122"/>
              </a:rPr>
              <a:t>的演进过程说明，企业文化对企业的生存和发展的作用越来越大，</a:t>
            </a:r>
            <a:r>
              <a:rPr lang="zh-CN" altLang="en-US" sz="2000" b="1" dirty="0">
                <a:solidFill>
                  <a:srgbClr val="EB700B"/>
                </a:solidFill>
                <a:latin typeface="微软雅黑" panose="020B0503020204020204" pitchFamily="34" charset="-122"/>
                <a:ea typeface="微软雅黑" panose="020B0503020204020204" pitchFamily="34" charset="-122"/>
              </a:rPr>
              <a:t>成为企业竞争力的基石和决定企业兴衰的关键因素。</a:t>
            </a:r>
          </a:p>
        </p:txBody>
      </p:sp>
      <p:pic>
        <p:nvPicPr>
          <p:cNvPr id="4506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89"/>
          <a:stretch>
            <a:fillRect/>
          </a:stretch>
        </p:blipFill>
        <p:spPr bwMode="auto">
          <a:xfrm>
            <a:off x="7825779" y="980728"/>
            <a:ext cx="3528515" cy="487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randombar(horizontal)">
                                      <p:cBhvr>
                                        <p:cTn id="7" dur="500"/>
                                        <p:tgtEl>
                                          <p:spTgt spid="45060"/>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8"/>
                                        </p:tgtEl>
                                        <p:attrNameLst>
                                          <p:attrName>ppt_x</p:attrName>
                                          <p:attrName>ppt_y</p:attrName>
                                        </p:attrNameLst>
                                      </p:cBhvr>
                                    </p:animMotion>
                                    <p:animEffect transition="in" filter="fade">
                                      <p:cBhvr>
                                        <p:cTn id="13" dur="1000"/>
                                        <p:tgtEl>
                                          <p:spTgt spid="28"/>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Scale>
                                      <p:cBhvr>
                                        <p:cTn id="1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9"/>
                                        </p:tgtEl>
                                        <p:attrNameLst>
                                          <p:attrName>ppt_x</p:attrName>
                                          <p:attrName>ppt_y</p:attrName>
                                        </p:attrNameLst>
                                      </p:cBhvr>
                                    </p:animMotion>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7106" y="153988"/>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、企业文化的功能</a:t>
            </a:r>
          </a:p>
        </p:txBody>
      </p:sp>
      <p:grpSp>
        <p:nvGrpSpPr>
          <p:cNvPr id="56" name="组合 55"/>
          <p:cNvGrpSpPr/>
          <p:nvPr/>
        </p:nvGrpSpPr>
        <p:grpSpPr bwMode="auto">
          <a:xfrm>
            <a:off x="676275" y="1484313"/>
            <a:ext cx="3549651" cy="2032693"/>
            <a:chOff x="374322" y="1484784"/>
            <a:chExt cx="3549441" cy="2032792"/>
          </a:xfrm>
        </p:grpSpPr>
        <p:sp>
          <p:nvSpPr>
            <p:cNvPr id="7" name="Rounded Rectangle 27"/>
            <p:cNvSpPr>
              <a:spLocks noChangeArrowheads="1"/>
            </p:cNvSpPr>
            <p:nvPr/>
          </p:nvSpPr>
          <p:spPr bwMode="auto">
            <a:xfrm rot="16200000" flipH="1">
              <a:off x="1155219" y="732464"/>
              <a:ext cx="1987647"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8" name="Round Same Side Corner Rectangle 141"/>
            <p:cNvSpPr/>
            <p:nvPr/>
          </p:nvSpPr>
          <p:spPr bwMode="auto">
            <a:xfrm>
              <a:off x="374322" y="1484784"/>
              <a:ext cx="3549440" cy="577878"/>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9" name="Rektangel 76"/>
            <p:cNvSpPr>
              <a:spLocks noChangeArrowheads="1"/>
            </p:cNvSpPr>
            <p:nvPr/>
          </p:nvSpPr>
          <p:spPr bwMode="auto">
            <a:xfrm>
              <a:off x="1272794" y="1592739"/>
              <a:ext cx="2520801" cy="368318"/>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凝聚功能</a:t>
              </a:r>
            </a:p>
          </p:txBody>
        </p:sp>
        <p:grpSp>
          <p:nvGrpSpPr>
            <p:cNvPr id="46126" name="组合 4"/>
            <p:cNvGrpSpPr/>
            <p:nvPr/>
          </p:nvGrpSpPr>
          <p:grpSpPr bwMode="auto">
            <a:xfrm>
              <a:off x="553699" y="1516536"/>
              <a:ext cx="503207" cy="531183"/>
              <a:chOff x="632220" y="2376091"/>
              <a:chExt cx="503207" cy="531183"/>
            </a:xfrm>
          </p:grpSpPr>
          <p:sp>
            <p:nvSpPr>
              <p:cNvPr id="12" name="Ellipse 53"/>
              <p:cNvSpPr>
                <a:spLocks noChangeArrowheads="1"/>
              </p:cNvSpPr>
              <p:nvPr/>
            </p:nvSpPr>
            <p:spPr bwMode="auto">
              <a:xfrm>
                <a:off x="632220" y="2376091"/>
                <a:ext cx="503207" cy="503262"/>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13" name="Tekstboks 54"/>
              <p:cNvSpPr txBox="1">
                <a:spLocks noChangeArrowheads="1"/>
              </p:cNvSpPr>
              <p:nvPr/>
            </p:nvSpPr>
            <p:spPr bwMode="auto">
              <a:xfrm>
                <a:off x="678254" y="2384028"/>
                <a:ext cx="367386" cy="52324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1</a:t>
                </a:r>
              </a:p>
            </p:txBody>
          </p:sp>
        </p:grpSp>
        <p:sp>
          <p:nvSpPr>
            <p:cNvPr id="11" name="Tekstboks 72"/>
            <p:cNvSpPr txBox="1">
              <a:spLocks noChangeArrowheads="1"/>
            </p:cNvSpPr>
            <p:nvPr/>
          </p:nvSpPr>
          <p:spPr bwMode="auto">
            <a:xfrm>
              <a:off x="415595" y="2132514"/>
              <a:ext cx="3492293" cy="138506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p>
          </p:txBody>
        </p:sp>
      </p:grpSp>
      <p:grpSp>
        <p:nvGrpSpPr>
          <p:cNvPr id="58" name="组合 57"/>
          <p:cNvGrpSpPr/>
          <p:nvPr/>
        </p:nvGrpSpPr>
        <p:grpSpPr bwMode="auto">
          <a:xfrm>
            <a:off x="8080375" y="1484313"/>
            <a:ext cx="3548064" cy="2016124"/>
            <a:chOff x="374322" y="1484784"/>
            <a:chExt cx="3549441" cy="2016222"/>
          </a:xfrm>
        </p:grpSpPr>
        <p:sp>
          <p:nvSpPr>
            <p:cNvPr id="59" name="Rounded Rectangle 27"/>
            <p:cNvSpPr>
              <a:spLocks noChangeArrowheads="1"/>
            </p:cNvSpPr>
            <p:nvPr/>
          </p:nvSpPr>
          <p:spPr bwMode="auto">
            <a:xfrm rot="16200000" flipH="1">
              <a:off x="1155219" y="732463"/>
              <a:ext cx="1987647"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60" name="Round Same Side Corner Rectangle 141"/>
            <p:cNvSpPr/>
            <p:nvPr/>
          </p:nvSpPr>
          <p:spPr bwMode="auto">
            <a:xfrm>
              <a:off x="374322" y="1484784"/>
              <a:ext cx="3549440" cy="577878"/>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61" name="Rektangel 76"/>
            <p:cNvSpPr>
              <a:spLocks noChangeArrowheads="1"/>
            </p:cNvSpPr>
            <p:nvPr/>
          </p:nvSpPr>
          <p:spPr bwMode="auto">
            <a:xfrm>
              <a:off x="1273196" y="1592739"/>
              <a:ext cx="2520341" cy="368318"/>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激励功能</a:t>
              </a:r>
            </a:p>
          </p:txBody>
        </p:sp>
        <p:grpSp>
          <p:nvGrpSpPr>
            <p:cNvPr id="46119" name="组合 61"/>
            <p:cNvGrpSpPr/>
            <p:nvPr/>
          </p:nvGrpSpPr>
          <p:grpSpPr bwMode="auto">
            <a:xfrm>
              <a:off x="552191" y="1516536"/>
              <a:ext cx="505021" cy="531183"/>
              <a:chOff x="630712" y="2376091"/>
              <a:chExt cx="505021" cy="531183"/>
            </a:xfrm>
          </p:grpSpPr>
          <p:sp>
            <p:nvSpPr>
              <p:cNvPr id="64" name="Ellipse 53"/>
              <p:cNvSpPr>
                <a:spLocks noChangeArrowheads="1"/>
              </p:cNvSpPr>
              <p:nvPr/>
            </p:nvSpPr>
            <p:spPr bwMode="auto">
              <a:xfrm>
                <a:off x="630712" y="2376091"/>
                <a:ext cx="505021" cy="503262"/>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65" name="Tekstboks 54"/>
              <p:cNvSpPr txBox="1">
                <a:spLocks noChangeArrowheads="1"/>
              </p:cNvSpPr>
              <p:nvPr/>
            </p:nvSpPr>
            <p:spPr bwMode="auto">
              <a:xfrm>
                <a:off x="676768" y="2384028"/>
                <a:ext cx="367551" cy="52324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3</a:t>
                </a:r>
              </a:p>
            </p:txBody>
          </p:sp>
        </p:grpSp>
        <p:sp>
          <p:nvSpPr>
            <p:cNvPr id="63" name="Tekstboks 72"/>
            <p:cNvSpPr txBox="1">
              <a:spLocks noChangeArrowheads="1"/>
            </p:cNvSpPr>
            <p:nvPr/>
          </p:nvSpPr>
          <p:spPr bwMode="auto">
            <a:xfrm>
              <a:off x="415613" y="2132515"/>
              <a:ext cx="3492268" cy="11271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p>
          </p:txBody>
        </p:sp>
      </p:grpSp>
      <p:grpSp>
        <p:nvGrpSpPr>
          <p:cNvPr id="66" name="组合 65"/>
          <p:cNvGrpSpPr/>
          <p:nvPr/>
        </p:nvGrpSpPr>
        <p:grpSpPr bwMode="auto">
          <a:xfrm>
            <a:off x="4378325" y="1484313"/>
            <a:ext cx="3549651" cy="2016125"/>
            <a:chOff x="374322" y="1484784"/>
            <a:chExt cx="3549441" cy="2016223"/>
          </a:xfrm>
        </p:grpSpPr>
        <p:sp>
          <p:nvSpPr>
            <p:cNvPr id="67" name="Rounded Rectangle 27"/>
            <p:cNvSpPr>
              <a:spLocks noChangeArrowheads="1"/>
            </p:cNvSpPr>
            <p:nvPr/>
          </p:nvSpPr>
          <p:spPr bwMode="auto">
            <a:xfrm rot="16200000" flipH="1">
              <a:off x="1155219" y="732464"/>
              <a:ext cx="1987647"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68" name="Round Same Side Corner Rectangle 141"/>
            <p:cNvSpPr/>
            <p:nvPr/>
          </p:nvSpPr>
          <p:spPr bwMode="auto">
            <a:xfrm>
              <a:off x="374322" y="1484784"/>
              <a:ext cx="3549440" cy="577878"/>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69" name="Rektangel 76"/>
            <p:cNvSpPr>
              <a:spLocks noChangeArrowheads="1"/>
            </p:cNvSpPr>
            <p:nvPr/>
          </p:nvSpPr>
          <p:spPr bwMode="auto">
            <a:xfrm>
              <a:off x="1272794" y="1592739"/>
              <a:ext cx="2520801" cy="368318"/>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导向功能</a:t>
              </a:r>
            </a:p>
          </p:txBody>
        </p:sp>
        <p:grpSp>
          <p:nvGrpSpPr>
            <p:cNvPr id="46112" name="组合 69"/>
            <p:cNvGrpSpPr/>
            <p:nvPr/>
          </p:nvGrpSpPr>
          <p:grpSpPr bwMode="auto">
            <a:xfrm>
              <a:off x="553699" y="1516536"/>
              <a:ext cx="503207" cy="531183"/>
              <a:chOff x="632220" y="2376091"/>
              <a:chExt cx="503207" cy="531183"/>
            </a:xfrm>
          </p:grpSpPr>
          <p:sp>
            <p:nvSpPr>
              <p:cNvPr id="72" name="Ellipse 53"/>
              <p:cNvSpPr>
                <a:spLocks noChangeArrowheads="1"/>
              </p:cNvSpPr>
              <p:nvPr/>
            </p:nvSpPr>
            <p:spPr bwMode="auto">
              <a:xfrm>
                <a:off x="632220" y="2376091"/>
                <a:ext cx="503207" cy="503262"/>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73" name="Tekstboks 54"/>
              <p:cNvSpPr txBox="1">
                <a:spLocks noChangeArrowheads="1"/>
              </p:cNvSpPr>
              <p:nvPr/>
            </p:nvSpPr>
            <p:spPr bwMode="auto">
              <a:xfrm>
                <a:off x="678254" y="2384028"/>
                <a:ext cx="367386" cy="52324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2</a:t>
                </a:r>
              </a:p>
            </p:txBody>
          </p:sp>
        </p:grpSp>
        <p:sp>
          <p:nvSpPr>
            <p:cNvPr id="71" name="Tekstboks 72"/>
            <p:cNvSpPr txBox="1">
              <a:spLocks noChangeArrowheads="1"/>
            </p:cNvSpPr>
            <p:nvPr/>
          </p:nvSpPr>
          <p:spPr bwMode="auto">
            <a:xfrm>
              <a:off x="415595" y="2132515"/>
              <a:ext cx="3492293" cy="11265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p>
          </p:txBody>
        </p:sp>
      </p:grpSp>
      <p:grpSp>
        <p:nvGrpSpPr>
          <p:cNvPr id="74" name="组合 73"/>
          <p:cNvGrpSpPr/>
          <p:nvPr/>
        </p:nvGrpSpPr>
        <p:grpSpPr bwMode="auto">
          <a:xfrm>
            <a:off x="676275" y="3933825"/>
            <a:ext cx="3549651" cy="2016125"/>
            <a:chOff x="374322" y="1484784"/>
            <a:chExt cx="3549441" cy="2016223"/>
          </a:xfrm>
        </p:grpSpPr>
        <p:sp>
          <p:nvSpPr>
            <p:cNvPr id="75" name="Rounded Rectangle 27"/>
            <p:cNvSpPr>
              <a:spLocks noChangeArrowheads="1"/>
            </p:cNvSpPr>
            <p:nvPr/>
          </p:nvSpPr>
          <p:spPr bwMode="auto">
            <a:xfrm rot="16200000" flipH="1">
              <a:off x="1155219" y="732464"/>
              <a:ext cx="1987647"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76" name="Round Same Side Corner Rectangle 141"/>
            <p:cNvSpPr/>
            <p:nvPr/>
          </p:nvSpPr>
          <p:spPr bwMode="auto">
            <a:xfrm>
              <a:off x="374322" y="1484784"/>
              <a:ext cx="3549440" cy="577878"/>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77" name="Rektangel 76"/>
            <p:cNvSpPr>
              <a:spLocks noChangeArrowheads="1"/>
            </p:cNvSpPr>
            <p:nvPr/>
          </p:nvSpPr>
          <p:spPr bwMode="auto">
            <a:xfrm>
              <a:off x="1272794" y="1592739"/>
              <a:ext cx="2520801" cy="368318"/>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约束功能</a:t>
              </a:r>
            </a:p>
          </p:txBody>
        </p:sp>
        <p:grpSp>
          <p:nvGrpSpPr>
            <p:cNvPr id="46105" name="组合 77"/>
            <p:cNvGrpSpPr/>
            <p:nvPr/>
          </p:nvGrpSpPr>
          <p:grpSpPr bwMode="auto">
            <a:xfrm>
              <a:off x="553699" y="1516536"/>
              <a:ext cx="503207" cy="531184"/>
              <a:chOff x="632220" y="2376091"/>
              <a:chExt cx="503207" cy="531184"/>
            </a:xfrm>
          </p:grpSpPr>
          <p:sp>
            <p:nvSpPr>
              <p:cNvPr id="80" name="Ellipse 53"/>
              <p:cNvSpPr>
                <a:spLocks noChangeArrowheads="1"/>
              </p:cNvSpPr>
              <p:nvPr/>
            </p:nvSpPr>
            <p:spPr bwMode="auto">
              <a:xfrm>
                <a:off x="632220" y="2376091"/>
                <a:ext cx="503207" cy="503263"/>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81" name="Tekstboks 54"/>
              <p:cNvSpPr txBox="1">
                <a:spLocks noChangeArrowheads="1"/>
              </p:cNvSpPr>
              <p:nvPr/>
            </p:nvSpPr>
            <p:spPr bwMode="auto">
              <a:xfrm>
                <a:off x="678254" y="2384029"/>
                <a:ext cx="367386" cy="52324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4</a:t>
                </a:r>
              </a:p>
            </p:txBody>
          </p:sp>
        </p:grpSp>
        <p:sp>
          <p:nvSpPr>
            <p:cNvPr id="79" name="Tekstboks 72"/>
            <p:cNvSpPr txBox="1">
              <a:spLocks noChangeArrowheads="1"/>
            </p:cNvSpPr>
            <p:nvPr/>
          </p:nvSpPr>
          <p:spPr bwMode="auto">
            <a:xfrm>
              <a:off x="415595" y="2132515"/>
              <a:ext cx="3492293" cy="112718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p>
          </p:txBody>
        </p:sp>
      </p:grpSp>
      <p:grpSp>
        <p:nvGrpSpPr>
          <p:cNvPr id="82" name="组合 81"/>
          <p:cNvGrpSpPr/>
          <p:nvPr/>
        </p:nvGrpSpPr>
        <p:grpSpPr bwMode="auto">
          <a:xfrm>
            <a:off x="4378325" y="3933825"/>
            <a:ext cx="3549650" cy="2032000"/>
            <a:chOff x="374322" y="1484784"/>
            <a:chExt cx="3549440" cy="2033067"/>
          </a:xfrm>
        </p:grpSpPr>
        <p:sp>
          <p:nvSpPr>
            <p:cNvPr id="83" name="Rounded Rectangle 27"/>
            <p:cNvSpPr>
              <a:spLocks noChangeArrowheads="1"/>
            </p:cNvSpPr>
            <p:nvPr/>
          </p:nvSpPr>
          <p:spPr bwMode="auto">
            <a:xfrm rot="16200000" flipH="1">
              <a:off x="1155539" y="732157"/>
              <a:ext cx="1987006"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84" name="Round Same Side Corner Rectangle 141"/>
            <p:cNvSpPr/>
            <p:nvPr/>
          </p:nvSpPr>
          <p:spPr bwMode="auto">
            <a:xfrm>
              <a:off x="374322" y="1484784"/>
              <a:ext cx="3549440" cy="578153"/>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85" name="Rektangel 76"/>
            <p:cNvSpPr>
              <a:spLocks noChangeArrowheads="1"/>
            </p:cNvSpPr>
            <p:nvPr/>
          </p:nvSpPr>
          <p:spPr bwMode="auto">
            <a:xfrm>
              <a:off x="1272794" y="1591203"/>
              <a:ext cx="2520801" cy="370081"/>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辐射功能</a:t>
              </a:r>
            </a:p>
          </p:txBody>
        </p:sp>
        <p:grpSp>
          <p:nvGrpSpPr>
            <p:cNvPr id="46098" name="组合 85"/>
            <p:cNvGrpSpPr/>
            <p:nvPr/>
          </p:nvGrpSpPr>
          <p:grpSpPr bwMode="auto">
            <a:xfrm>
              <a:off x="553699" y="1516551"/>
              <a:ext cx="503207" cy="531437"/>
              <a:chOff x="632220" y="2376106"/>
              <a:chExt cx="503207" cy="531437"/>
            </a:xfrm>
          </p:grpSpPr>
          <p:sp>
            <p:nvSpPr>
              <p:cNvPr id="88" name="Ellipse 53"/>
              <p:cNvSpPr>
                <a:spLocks noChangeArrowheads="1"/>
              </p:cNvSpPr>
              <p:nvPr/>
            </p:nvSpPr>
            <p:spPr bwMode="auto">
              <a:xfrm>
                <a:off x="632220" y="2376106"/>
                <a:ext cx="503207" cy="503503"/>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89" name="Tekstboks 54"/>
              <p:cNvSpPr txBox="1">
                <a:spLocks noChangeArrowheads="1"/>
              </p:cNvSpPr>
              <p:nvPr/>
            </p:nvSpPr>
            <p:spPr bwMode="auto">
              <a:xfrm>
                <a:off x="678254" y="2384048"/>
                <a:ext cx="367386" cy="52349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5</a:t>
                </a:r>
              </a:p>
            </p:txBody>
          </p:sp>
        </p:grpSp>
        <p:sp>
          <p:nvSpPr>
            <p:cNvPr id="87" name="Tekstboks 72"/>
            <p:cNvSpPr txBox="1">
              <a:spLocks noChangeArrowheads="1"/>
            </p:cNvSpPr>
            <p:nvPr/>
          </p:nvSpPr>
          <p:spPr bwMode="auto">
            <a:xfrm>
              <a:off x="415595" y="2132824"/>
              <a:ext cx="3492293" cy="13850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p>
          </p:txBody>
        </p:sp>
      </p:grpSp>
      <p:grpSp>
        <p:nvGrpSpPr>
          <p:cNvPr id="90" name="组合 89"/>
          <p:cNvGrpSpPr/>
          <p:nvPr/>
        </p:nvGrpSpPr>
        <p:grpSpPr bwMode="auto">
          <a:xfrm>
            <a:off x="8080375" y="3933825"/>
            <a:ext cx="3548064" cy="2032693"/>
            <a:chOff x="374322" y="1484784"/>
            <a:chExt cx="3549441" cy="2032792"/>
          </a:xfrm>
        </p:grpSpPr>
        <p:sp>
          <p:nvSpPr>
            <p:cNvPr id="91" name="Rounded Rectangle 27"/>
            <p:cNvSpPr>
              <a:spLocks noChangeArrowheads="1"/>
            </p:cNvSpPr>
            <p:nvPr/>
          </p:nvSpPr>
          <p:spPr bwMode="auto">
            <a:xfrm rot="16200000" flipH="1">
              <a:off x="1155219" y="732463"/>
              <a:ext cx="1987647"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92" name="Round Same Side Corner Rectangle 141"/>
            <p:cNvSpPr/>
            <p:nvPr/>
          </p:nvSpPr>
          <p:spPr bwMode="auto">
            <a:xfrm>
              <a:off x="374322" y="1484784"/>
              <a:ext cx="3549440" cy="577878"/>
            </a:xfrm>
            <a:prstGeom prst="round2SameRect">
              <a:avLst>
                <a:gd name="adj1" fmla="val 27778"/>
                <a:gd name="adj2"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kern="0" dirty="0">
                <a:solidFill>
                  <a:srgbClr val="FFFFFF"/>
                </a:solidFill>
                <a:latin typeface="+mn-ea"/>
              </a:endParaRPr>
            </a:p>
          </p:txBody>
        </p:sp>
        <p:sp>
          <p:nvSpPr>
            <p:cNvPr id="93" name="Rektangel 76"/>
            <p:cNvSpPr>
              <a:spLocks noChangeArrowheads="1"/>
            </p:cNvSpPr>
            <p:nvPr/>
          </p:nvSpPr>
          <p:spPr bwMode="auto">
            <a:xfrm>
              <a:off x="1273196" y="1592739"/>
              <a:ext cx="2520341" cy="368318"/>
            </a:xfrm>
            <a:prstGeom prst="rect">
              <a:avLst/>
            </a:prstGeom>
            <a:noFill/>
            <a:ln>
              <a:noFill/>
            </a:ln>
          </p:spPr>
          <p:txBody>
            <a:bodyPr>
              <a:spAutoFit/>
            </a:bodyPr>
            <a:lstStyle/>
            <a:p>
              <a:pPr fontAlgn="auto">
                <a:spcBef>
                  <a:spcPts val="0"/>
                </a:spcBef>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品牌功能</a:t>
              </a:r>
            </a:p>
          </p:txBody>
        </p:sp>
        <p:grpSp>
          <p:nvGrpSpPr>
            <p:cNvPr id="46091" name="组合 93"/>
            <p:cNvGrpSpPr/>
            <p:nvPr/>
          </p:nvGrpSpPr>
          <p:grpSpPr bwMode="auto">
            <a:xfrm>
              <a:off x="552191" y="1516536"/>
              <a:ext cx="505021" cy="531184"/>
              <a:chOff x="630712" y="2376091"/>
              <a:chExt cx="505021" cy="531184"/>
            </a:xfrm>
          </p:grpSpPr>
          <p:sp>
            <p:nvSpPr>
              <p:cNvPr id="96" name="Ellipse 53"/>
              <p:cNvSpPr>
                <a:spLocks noChangeArrowheads="1"/>
              </p:cNvSpPr>
              <p:nvPr/>
            </p:nvSpPr>
            <p:spPr bwMode="auto">
              <a:xfrm>
                <a:off x="630712" y="2376091"/>
                <a:ext cx="505021" cy="503263"/>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fontAlgn="auto">
                  <a:spcBef>
                    <a:spcPts val="0"/>
                  </a:spcBef>
                  <a:spcAft>
                    <a:spcPts val="0"/>
                  </a:spcAft>
                  <a:defRPr/>
                </a:pPr>
                <a:endParaRPr lang="en-US" kern="0" dirty="0">
                  <a:solidFill>
                    <a:srgbClr val="FFFFFF"/>
                  </a:solidFill>
                  <a:latin typeface="+mn-ea"/>
                  <a:ea typeface="+mn-ea"/>
                </a:endParaRPr>
              </a:p>
            </p:txBody>
          </p:sp>
          <p:sp>
            <p:nvSpPr>
              <p:cNvPr id="97" name="Tekstboks 54"/>
              <p:cNvSpPr txBox="1">
                <a:spLocks noChangeArrowheads="1"/>
              </p:cNvSpPr>
              <p:nvPr/>
            </p:nvSpPr>
            <p:spPr bwMode="auto">
              <a:xfrm>
                <a:off x="676768" y="2384029"/>
                <a:ext cx="367551" cy="523246"/>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da-DK" altLang="zh-CN" sz="2800" b="1">
                    <a:solidFill>
                      <a:srgbClr val="EB700B"/>
                    </a:solidFill>
                  </a:rPr>
                  <a:t>6</a:t>
                </a:r>
              </a:p>
            </p:txBody>
          </p:sp>
        </p:grpSp>
        <p:sp>
          <p:nvSpPr>
            <p:cNvPr id="95" name="Tekstboks 72"/>
            <p:cNvSpPr txBox="1">
              <a:spLocks noChangeArrowheads="1"/>
            </p:cNvSpPr>
            <p:nvPr/>
          </p:nvSpPr>
          <p:spPr bwMode="auto">
            <a:xfrm>
              <a:off x="415613" y="2132514"/>
              <a:ext cx="3492268" cy="138506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457200" eaLnBrk="1" fontAlgn="auto" hangingPunct="1">
                <a:lnSpc>
                  <a:spcPct val="120000"/>
                </a:lnSpc>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Scale>
                                      <p:cBhvr>
                                        <p:cTn id="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
                                        </p:tgtEl>
                                        <p:attrNameLst>
                                          <p:attrName>ppt_x</p:attrName>
                                          <p:attrName>ppt_y</p:attrName>
                                        </p:attrNameLst>
                                      </p:cBhvr>
                                    </p:animMotion>
                                    <p:animEffect transition="in" filter="fade">
                                      <p:cBhvr>
                                        <p:cTn id="9" dur="1000"/>
                                        <p:tgtEl>
                                          <p:spTgt spid="56"/>
                                        </p:tgtEl>
                                      </p:cBhvr>
                                    </p:animEffect>
                                  </p:childTnLst>
                                </p:cTn>
                              </p:par>
                              <p:par>
                                <p:cTn id="10" presetID="52" presetClass="entr" presetSubtype="0" fill="hold" nodeType="withEffect">
                                  <p:stCondLst>
                                    <p:cond delay="200"/>
                                  </p:stCondLst>
                                  <p:childTnLst>
                                    <p:set>
                                      <p:cBhvr>
                                        <p:cTn id="11" dur="1" fill="hold">
                                          <p:stCondLst>
                                            <p:cond delay="0"/>
                                          </p:stCondLst>
                                        </p:cTn>
                                        <p:tgtEl>
                                          <p:spTgt spid="66"/>
                                        </p:tgtEl>
                                        <p:attrNameLst>
                                          <p:attrName>style.visibility</p:attrName>
                                        </p:attrNameLst>
                                      </p:cBhvr>
                                      <p:to>
                                        <p:strVal val="visible"/>
                                      </p:to>
                                    </p:set>
                                    <p:animScale>
                                      <p:cBhvr>
                                        <p:cTn id="1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6"/>
                                        </p:tgtEl>
                                        <p:attrNameLst>
                                          <p:attrName>ppt_x</p:attrName>
                                          <p:attrName>ppt_y</p:attrName>
                                        </p:attrNameLst>
                                      </p:cBhvr>
                                    </p:animMotion>
                                    <p:animEffect transition="in" filter="fade">
                                      <p:cBhvr>
                                        <p:cTn id="14" dur="1000"/>
                                        <p:tgtEl>
                                          <p:spTgt spid="66"/>
                                        </p:tgtEl>
                                      </p:cBhvr>
                                    </p:animEffect>
                                  </p:childTnLst>
                                </p:cTn>
                              </p:par>
                              <p:par>
                                <p:cTn id="15" presetID="52" presetClass="entr" presetSubtype="0" fill="hold" nodeType="withEffect">
                                  <p:stCondLst>
                                    <p:cond delay="400"/>
                                  </p:stCondLst>
                                  <p:childTnLst>
                                    <p:set>
                                      <p:cBhvr>
                                        <p:cTn id="16" dur="1" fill="hold">
                                          <p:stCondLst>
                                            <p:cond delay="0"/>
                                          </p:stCondLst>
                                        </p:cTn>
                                        <p:tgtEl>
                                          <p:spTgt spid="58"/>
                                        </p:tgtEl>
                                        <p:attrNameLst>
                                          <p:attrName>style.visibility</p:attrName>
                                        </p:attrNameLst>
                                      </p:cBhvr>
                                      <p:to>
                                        <p:strVal val="visible"/>
                                      </p:to>
                                    </p:set>
                                    <p:animScale>
                                      <p:cBhvr>
                                        <p:cTn id="1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8"/>
                                        </p:tgtEl>
                                        <p:attrNameLst>
                                          <p:attrName>ppt_x</p:attrName>
                                          <p:attrName>ppt_y</p:attrName>
                                        </p:attrNameLst>
                                      </p:cBhvr>
                                    </p:animMotion>
                                    <p:animEffect transition="in" filter="fade">
                                      <p:cBhvr>
                                        <p:cTn id="19" dur="1000"/>
                                        <p:tgtEl>
                                          <p:spTgt spid="58"/>
                                        </p:tgtEl>
                                      </p:cBhvr>
                                    </p:animEffect>
                                  </p:childTnLst>
                                </p:cTn>
                              </p:par>
                              <p:par>
                                <p:cTn id="20" presetID="52" presetClass="entr" presetSubtype="0" fill="hold" nodeType="withEffect">
                                  <p:stCondLst>
                                    <p:cond delay="600"/>
                                  </p:stCondLst>
                                  <p:childTnLst>
                                    <p:set>
                                      <p:cBhvr>
                                        <p:cTn id="21" dur="1" fill="hold">
                                          <p:stCondLst>
                                            <p:cond delay="0"/>
                                          </p:stCondLst>
                                        </p:cTn>
                                        <p:tgtEl>
                                          <p:spTgt spid="74"/>
                                        </p:tgtEl>
                                        <p:attrNameLst>
                                          <p:attrName>style.visibility</p:attrName>
                                        </p:attrNameLst>
                                      </p:cBhvr>
                                      <p:to>
                                        <p:strVal val="visible"/>
                                      </p:to>
                                    </p:set>
                                    <p:animScale>
                                      <p:cBhvr>
                                        <p:cTn id="22"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4"/>
                                        </p:tgtEl>
                                        <p:attrNameLst>
                                          <p:attrName>ppt_x</p:attrName>
                                          <p:attrName>ppt_y</p:attrName>
                                        </p:attrNameLst>
                                      </p:cBhvr>
                                    </p:animMotion>
                                    <p:animEffect transition="in" filter="fade">
                                      <p:cBhvr>
                                        <p:cTn id="24" dur="1000"/>
                                        <p:tgtEl>
                                          <p:spTgt spid="74"/>
                                        </p:tgtEl>
                                      </p:cBhvr>
                                    </p:animEffect>
                                  </p:childTnLst>
                                </p:cTn>
                              </p:par>
                              <p:par>
                                <p:cTn id="25" presetID="52" presetClass="entr" presetSubtype="0" fill="hold" nodeType="withEffect">
                                  <p:stCondLst>
                                    <p:cond delay="800"/>
                                  </p:stCondLst>
                                  <p:childTnLst>
                                    <p:set>
                                      <p:cBhvr>
                                        <p:cTn id="26" dur="1" fill="hold">
                                          <p:stCondLst>
                                            <p:cond delay="0"/>
                                          </p:stCondLst>
                                        </p:cTn>
                                        <p:tgtEl>
                                          <p:spTgt spid="82"/>
                                        </p:tgtEl>
                                        <p:attrNameLst>
                                          <p:attrName>style.visibility</p:attrName>
                                        </p:attrNameLst>
                                      </p:cBhvr>
                                      <p:to>
                                        <p:strVal val="visible"/>
                                      </p:to>
                                    </p:set>
                                    <p:animScale>
                                      <p:cBhvr>
                                        <p:cTn id="27"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2"/>
                                        </p:tgtEl>
                                        <p:attrNameLst>
                                          <p:attrName>ppt_x</p:attrName>
                                          <p:attrName>ppt_y</p:attrName>
                                        </p:attrNameLst>
                                      </p:cBhvr>
                                    </p:animMotion>
                                    <p:animEffect transition="in" filter="fade">
                                      <p:cBhvr>
                                        <p:cTn id="29" dur="1000"/>
                                        <p:tgtEl>
                                          <p:spTgt spid="82"/>
                                        </p:tgtEl>
                                      </p:cBhvr>
                                    </p:animEffect>
                                  </p:childTnLst>
                                </p:cTn>
                              </p:par>
                              <p:par>
                                <p:cTn id="30" presetID="52" presetClass="entr" presetSubtype="0" fill="hold" nodeType="withEffect">
                                  <p:stCondLst>
                                    <p:cond delay="1000"/>
                                  </p:stCondLst>
                                  <p:childTnLst>
                                    <p:set>
                                      <p:cBhvr>
                                        <p:cTn id="31" dur="1" fill="hold">
                                          <p:stCondLst>
                                            <p:cond delay="0"/>
                                          </p:stCondLst>
                                        </p:cTn>
                                        <p:tgtEl>
                                          <p:spTgt spid="90"/>
                                        </p:tgtEl>
                                        <p:attrNameLst>
                                          <p:attrName>style.visibility</p:attrName>
                                        </p:attrNameLst>
                                      </p:cBhvr>
                                      <p:to>
                                        <p:strVal val="visible"/>
                                      </p:to>
                                    </p:set>
                                    <p:animScale>
                                      <p:cBhvr>
                                        <p:cTn id="32" dur="1000" decel="50000" fill="hold">
                                          <p:stCondLst>
                                            <p:cond delay="0"/>
                                          </p:stCondLst>
                                        </p:cTn>
                                        <p:tgtEl>
                                          <p:spTgt spid="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0"/>
                                        </p:tgtEl>
                                        <p:attrNameLst>
                                          <p:attrName>ppt_x</p:attrName>
                                          <p:attrName>ppt_y</p:attrName>
                                        </p:attrNameLst>
                                      </p:cBhvr>
                                    </p:animMotion>
                                    <p:animEffect transition="in" filter="fade">
                                      <p:cBhvr>
                                        <p:cTn id="34"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7972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、不同的企业文化举例</a:t>
            </a:r>
          </a:p>
        </p:txBody>
      </p:sp>
      <p:grpSp>
        <p:nvGrpSpPr>
          <p:cNvPr id="4" name="组合 3"/>
          <p:cNvGrpSpPr/>
          <p:nvPr/>
        </p:nvGrpSpPr>
        <p:grpSpPr>
          <a:xfrm>
            <a:off x="709687" y="1654794"/>
            <a:ext cx="5826720" cy="531814"/>
            <a:chOff x="709687" y="1654794"/>
            <a:chExt cx="5826720" cy="531814"/>
          </a:xfrm>
        </p:grpSpPr>
        <p:sp>
          <p:nvSpPr>
            <p:cNvPr id="6" name="矩形 5"/>
            <p:cNvSpPr/>
            <p:nvPr/>
          </p:nvSpPr>
          <p:spPr>
            <a:xfrm>
              <a:off x="709687" y="1654795"/>
              <a:ext cx="588962" cy="531813"/>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1</a:t>
              </a:r>
            </a:p>
          </p:txBody>
        </p:sp>
        <p:cxnSp>
          <p:nvCxnSpPr>
            <p:cNvPr id="7" name="直接连接符 6"/>
            <p:cNvCxnSpPr/>
            <p:nvPr/>
          </p:nvCxnSpPr>
          <p:spPr>
            <a:xfrm flipH="1">
              <a:off x="709687" y="2186608"/>
              <a:ext cx="5826720"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47108" name="TextBox 7"/>
            <p:cNvSpPr txBox="1">
              <a:spLocks noChangeArrowheads="1"/>
            </p:cNvSpPr>
            <p:nvPr/>
          </p:nvSpPr>
          <p:spPr bwMode="auto">
            <a:xfrm>
              <a:off x="971475" y="1654794"/>
              <a:ext cx="5564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800" b="1" dirty="0">
                  <a:solidFill>
                    <a:srgbClr val="EB700B"/>
                  </a:solidFill>
                  <a:latin typeface="微软雅黑" panose="020B0503020204020204" pitchFamily="34" charset="-122"/>
                  <a:ea typeface="微软雅黑" panose="020B0503020204020204" pitchFamily="34" charset="-122"/>
                </a:rPr>
                <a:t>“象文化” </a:t>
              </a:r>
              <a:r>
                <a:rPr lang="zh-CN" altLang="en-US" sz="2800" dirty="0">
                  <a:solidFill>
                    <a:srgbClr val="EB700B"/>
                  </a:solidFill>
                  <a:latin typeface="微软雅黑" panose="020B0503020204020204" pitchFamily="34" charset="-122"/>
                  <a:ea typeface="微软雅黑" panose="020B0503020204020204" pitchFamily="34" charset="-122"/>
                </a:rPr>
                <a:t>尊重、友好 </a:t>
              </a:r>
              <a:r>
                <a:rPr lang="en-US" altLang="zh-CN" sz="2800" dirty="0">
                  <a:solidFill>
                    <a:srgbClr val="EB700B"/>
                  </a:solidFill>
                  <a:latin typeface="微软雅黑" panose="020B0503020204020204" pitchFamily="34" charset="-122"/>
                  <a:ea typeface="微软雅黑" panose="020B0503020204020204" pitchFamily="34" charset="-122"/>
                </a:rPr>
                <a:t>—</a:t>
              </a:r>
              <a:r>
                <a:rPr lang="zh-CN" altLang="en-US" sz="2800" dirty="0">
                  <a:solidFill>
                    <a:srgbClr val="EB700B"/>
                  </a:solidFill>
                  <a:latin typeface="微软雅黑" panose="020B0503020204020204" pitchFamily="34" charset="-122"/>
                  <a:ea typeface="微软雅黑" panose="020B0503020204020204" pitchFamily="34" charset="-122"/>
                </a:rPr>
                <a:t>人本型</a:t>
              </a:r>
              <a:endParaRPr lang="en-US" altLang="zh-CN" sz="2800" dirty="0">
                <a:solidFill>
                  <a:srgbClr val="EB700B"/>
                </a:solidFill>
                <a:latin typeface="微软雅黑" panose="020B0503020204020204" pitchFamily="34" charset="-122"/>
                <a:ea typeface="微软雅黑" panose="020B0503020204020204" pitchFamily="34" charset="-122"/>
              </a:endParaRPr>
            </a:p>
          </p:txBody>
        </p:sp>
      </p:grpSp>
      <p:sp>
        <p:nvSpPr>
          <p:cNvPr id="9" name="Text Box 44"/>
          <p:cNvSpPr txBox="1">
            <a:spLocks noChangeArrowheads="1"/>
          </p:cNvSpPr>
          <p:nvPr/>
        </p:nvSpPr>
        <p:spPr bwMode="auto">
          <a:xfrm>
            <a:off x="696987" y="2470700"/>
            <a:ext cx="59766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象文化企业的工作环境是友好的，领导者的形象犹如一位导师，企业的管理重心在于强调“以人为本”，企业的成功则意味着人力资源获得了充分重视和开发。</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696987" y="4509120"/>
            <a:ext cx="597666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对这类企业文化的代表提供了</a:t>
            </a:r>
            <a:r>
              <a:rPr lang="en-US" altLang="zh-CN" sz="2000">
                <a:latin typeface="微软雅黑" panose="020B0503020204020204" pitchFamily="34" charset="-122"/>
                <a:ea typeface="微软雅黑" panose="020B0503020204020204" pitchFamily="34" charset="-122"/>
              </a:rPr>
              <a:t>10</a:t>
            </a:r>
            <a:r>
              <a:rPr lang="zh-CN" altLang="en-US" sz="2000">
                <a:latin typeface="微软雅黑" panose="020B0503020204020204" pitchFamily="34" charset="-122"/>
                <a:ea typeface="微软雅黑" panose="020B0503020204020204" pitchFamily="34" charset="-122"/>
              </a:rPr>
              <a:t>家企业，它们是万科、青啤、长虹、海信、远东、雅戈尔、红塔、格兰仕、三九和波司登。</a:t>
            </a:r>
            <a:endParaRPr lang="zh-CN" altLang="en-US" sz="2000" b="1">
              <a:latin typeface="微软雅黑" panose="020B0503020204020204" pitchFamily="34" charset="-122"/>
              <a:ea typeface="微软雅黑" panose="020B0503020204020204" pitchFamily="34" charset="-122"/>
            </a:endParaRPr>
          </a:p>
        </p:txBody>
      </p:sp>
      <p:pic>
        <p:nvPicPr>
          <p:cNvPr id="471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5739" y="1495109"/>
            <a:ext cx="4483532" cy="428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randombar(horizontal)">
                                      <p:cBhvr>
                                        <p:cTn id="7" dur="500"/>
                                        <p:tgtEl>
                                          <p:spTgt spid="4711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7334" y="217008"/>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、不同的企业文化举例</a:t>
            </a:r>
          </a:p>
        </p:txBody>
      </p:sp>
      <p:grpSp>
        <p:nvGrpSpPr>
          <p:cNvPr id="4" name="组合 3"/>
          <p:cNvGrpSpPr/>
          <p:nvPr/>
        </p:nvGrpSpPr>
        <p:grpSpPr>
          <a:xfrm>
            <a:off x="5508793" y="1580843"/>
            <a:ext cx="6112610" cy="563233"/>
            <a:chOff x="5508793" y="1580843"/>
            <a:chExt cx="6112610" cy="563233"/>
          </a:xfrm>
        </p:grpSpPr>
        <p:sp>
          <p:nvSpPr>
            <p:cNvPr id="6" name="矩形 5"/>
            <p:cNvSpPr/>
            <p:nvPr/>
          </p:nvSpPr>
          <p:spPr>
            <a:xfrm>
              <a:off x="5508793" y="1612263"/>
              <a:ext cx="588962" cy="531813"/>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2</a:t>
              </a:r>
            </a:p>
          </p:txBody>
        </p:sp>
        <p:cxnSp>
          <p:nvCxnSpPr>
            <p:cNvPr id="7" name="直接连接符 6"/>
            <p:cNvCxnSpPr/>
            <p:nvPr/>
          </p:nvCxnSpPr>
          <p:spPr>
            <a:xfrm flipH="1">
              <a:off x="5508793" y="2144076"/>
              <a:ext cx="6112610"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48132" name="TextBox 7"/>
            <p:cNvSpPr txBox="1">
              <a:spLocks noChangeArrowheads="1"/>
            </p:cNvSpPr>
            <p:nvPr/>
          </p:nvSpPr>
          <p:spPr bwMode="auto">
            <a:xfrm>
              <a:off x="5565207" y="1580843"/>
              <a:ext cx="6056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800" b="1">
                  <a:solidFill>
                    <a:srgbClr val="EB700B"/>
                  </a:solidFill>
                  <a:latin typeface="微软雅黑" panose="020B0503020204020204" pitchFamily="34" charset="-122"/>
                  <a:ea typeface="微软雅黑" panose="020B0503020204020204" pitchFamily="34" charset="-122"/>
                </a:rPr>
                <a:t>“狼文化” </a:t>
              </a:r>
              <a:r>
                <a:rPr lang="zh-CN" altLang="en-US" sz="2800">
                  <a:solidFill>
                    <a:srgbClr val="EB700B"/>
                  </a:solidFill>
                  <a:latin typeface="微软雅黑" panose="020B0503020204020204" pitchFamily="34" charset="-122"/>
                  <a:ea typeface="微软雅黑" panose="020B0503020204020204" pitchFamily="34" charset="-122"/>
                </a:rPr>
                <a:t>强者、冒险 </a:t>
              </a:r>
              <a:r>
                <a:rPr lang="en-US" altLang="zh-CN" sz="2800">
                  <a:solidFill>
                    <a:srgbClr val="EB700B"/>
                  </a:solidFill>
                  <a:latin typeface="微软雅黑" panose="020B0503020204020204" pitchFamily="34" charset="-122"/>
                  <a:ea typeface="微软雅黑" panose="020B0503020204020204" pitchFamily="34" charset="-122"/>
                </a:rPr>
                <a:t>——</a:t>
              </a:r>
              <a:r>
                <a:rPr lang="zh-CN" altLang="en-US" sz="2800">
                  <a:solidFill>
                    <a:srgbClr val="EB700B"/>
                  </a:solidFill>
                  <a:latin typeface="微软雅黑" panose="020B0503020204020204" pitchFamily="34" charset="-122"/>
                  <a:ea typeface="微软雅黑" panose="020B0503020204020204" pitchFamily="34" charset="-122"/>
                </a:rPr>
                <a:t>活力型</a:t>
              </a:r>
              <a:endParaRPr lang="en-US" altLang="zh-CN" sz="2800">
                <a:solidFill>
                  <a:srgbClr val="EB700B"/>
                </a:solidFill>
                <a:latin typeface="微软雅黑" panose="020B0503020204020204" pitchFamily="34" charset="-122"/>
                <a:ea typeface="微软雅黑" panose="020B0503020204020204" pitchFamily="34" charset="-122"/>
              </a:endParaRPr>
            </a:p>
          </p:txBody>
        </p:sp>
      </p:grpSp>
      <p:sp>
        <p:nvSpPr>
          <p:cNvPr id="9" name="Text Box 44"/>
          <p:cNvSpPr txBox="1">
            <a:spLocks noChangeArrowheads="1"/>
          </p:cNvSpPr>
          <p:nvPr/>
        </p:nvSpPr>
        <p:spPr bwMode="auto">
          <a:xfrm>
            <a:off x="5507924" y="2238248"/>
            <a:ext cx="611261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狼群中有着强烈的危机感，它们生性敏捷而具备攻击性，重视团队作战并能持之以恒。狼性精神，是一种强者精神。</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5508793" y="3671250"/>
            <a:ext cx="611261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在狼文化特征的企业里，充满活力，有着富于创造性的工作环境；领导者往往以革新者和敢于冒险的形象出现；企业最为看重的是在行业的领先位置；而企业的成功就在于能获取独特的产品和服务。华为、格力、娃哈哈、李宁、比亚迪、复星、吉利，都是中国企业狼文化的典型代表。</a:t>
            </a:r>
            <a:endParaRPr lang="zh-CN" altLang="en-US" sz="2000" b="1">
              <a:latin typeface="微软雅黑" panose="020B0503020204020204" pitchFamily="34" charset="-122"/>
              <a:ea typeface="微软雅黑" panose="020B0503020204020204" pitchFamily="34" charset="-122"/>
            </a:endParaRPr>
          </a:p>
        </p:txBody>
      </p:sp>
      <p:pic>
        <p:nvPicPr>
          <p:cNvPr id="4813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947" y="1593565"/>
            <a:ext cx="517184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randombar(horizontal)">
                                      <p:cBhvr>
                                        <p:cTn id="7" dur="500"/>
                                        <p:tgtEl>
                                          <p:spTgt spid="4813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5144" y="236539"/>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、不同的企业文化举例</a:t>
            </a:r>
          </a:p>
        </p:txBody>
      </p:sp>
      <p:grpSp>
        <p:nvGrpSpPr>
          <p:cNvPr id="4" name="组合 3"/>
          <p:cNvGrpSpPr/>
          <p:nvPr/>
        </p:nvGrpSpPr>
        <p:grpSpPr>
          <a:xfrm>
            <a:off x="493663" y="1515249"/>
            <a:ext cx="5790827" cy="600318"/>
            <a:chOff x="493663" y="1515249"/>
            <a:chExt cx="5790827" cy="600318"/>
          </a:xfrm>
        </p:grpSpPr>
        <p:sp>
          <p:nvSpPr>
            <p:cNvPr id="6" name="矩形 5"/>
            <p:cNvSpPr/>
            <p:nvPr/>
          </p:nvSpPr>
          <p:spPr>
            <a:xfrm>
              <a:off x="493663" y="1583754"/>
              <a:ext cx="588962" cy="531813"/>
            </a:xfrm>
            <a:prstGeom prst="rect">
              <a:avLst/>
            </a:prstGeom>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dirty="0">
                  <a:solidFill>
                    <a:srgbClr val="FFFFFF"/>
                  </a:solidFill>
                  <a:latin typeface="Impact" panose="020B0806030902050204" pitchFamily="34" charset="0"/>
                  <a:ea typeface="微软雅黑" panose="020B0503020204020204" pitchFamily="34" charset="-122"/>
                </a:rPr>
                <a:t>3</a:t>
              </a:r>
            </a:p>
          </p:txBody>
        </p:sp>
        <p:cxnSp>
          <p:nvCxnSpPr>
            <p:cNvPr id="7" name="直接连接符 6"/>
            <p:cNvCxnSpPr/>
            <p:nvPr/>
          </p:nvCxnSpPr>
          <p:spPr>
            <a:xfrm flipH="1">
              <a:off x="493663" y="2115567"/>
              <a:ext cx="5790827"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49156" name="TextBox 7"/>
            <p:cNvSpPr txBox="1">
              <a:spLocks noChangeArrowheads="1"/>
            </p:cNvSpPr>
            <p:nvPr/>
          </p:nvSpPr>
          <p:spPr bwMode="auto">
            <a:xfrm>
              <a:off x="788144" y="1515249"/>
              <a:ext cx="54963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800" b="1" dirty="0">
                  <a:solidFill>
                    <a:srgbClr val="EB700B"/>
                  </a:solidFill>
                  <a:latin typeface="微软雅黑" panose="020B0503020204020204" pitchFamily="34" charset="-122"/>
                  <a:ea typeface="微软雅黑" panose="020B0503020204020204" pitchFamily="34" charset="-122"/>
                </a:rPr>
                <a:t>“鹰文化” </a:t>
              </a:r>
              <a:r>
                <a:rPr lang="zh-CN" altLang="en-US" sz="2800" dirty="0">
                  <a:solidFill>
                    <a:srgbClr val="EB700B"/>
                  </a:solidFill>
                  <a:latin typeface="微软雅黑" panose="020B0503020204020204" pitchFamily="34" charset="-122"/>
                  <a:ea typeface="微软雅黑" panose="020B0503020204020204" pitchFamily="34" charset="-122"/>
                </a:rPr>
                <a:t>目标、绩效</a:t>
              </a:r>
              <a:r>
                <a:rPr lang="en-US" altLang="zh-CN" sz="2800" dirty="0">
                  <a:solidFill>
                    <a:srgbClr val="EB700B"/>
                  </a:solidFill>
                  <a:latin typeface="微软雅黑" panose="020B0503020204020204" pitchFamily="34" charset="-122"/>
                  <a:ea typeface="微软雅黑" panose="020B0503020204020204" pitchFamily="34" charset="-122"/>
                </a:rPr>
                <a:t>—</a:t>
              </a:r>
              <a:r>
                <a:rPr lang="zh-CN" altLang="en-US" sz="2800" dirty="0">
                  <a:solidFill>
                    <a:srgbClr val="EB700B"/>
                  </a:solidFill>
                  <a:latin typeface="微软雅黑" panose="020B0503020204020204" pitchFamily="34" charset="-122"/>
                  <a:ea typeface="微软雅黑" panose="020B0503020204020204" pitchFamily="34" charset="-122"/>
                </a:rPr>
                <a:t>市场型</a:t>
              </a:r>
              <a:endParaRPr lang="en-US" altLang="zh-CN" sz="2800" dirty="0">
                <a:solidFill>
                  <a:srgbClr val="EB700B"/>
                </a:solidFill>
                <a:latin typeface="微软雅黑" panose="020B0503020204020204" pitchFamily="34" charset="-122"/>
                <a:ea typeface="微软雅黑" panose="020B0503020204020204" pitchFamily="34" charset="-122"/>
              </a:endParaRPr>
            </a:p>
          </p:txBody>
        </p:sp>
      </p:grpSp>
      <p:sp>
        <p:nvSpPr>
          <p:cNvPr id="9" name="Text Box 44"/>
          <p:cNvSpPr txBox="1">
            <a:spLocks noChangeArrowheads="1"/>
          </p:cNvSpPr>
          <p:nvPr/>
        </p:nvSpPr>
        <p:spPr bwMode="auto">
          <a:xfrm>
            <a:off x="480963" y="2330603"/>
            <a:ext cx="59046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具有鹰文化的企业氛围是结果导向型的组织，领导以推动者和出奇制胜的竞争者形象出现，企业靠强调胜出来凝聚员工，企业的成功也就意味着高市场份额和拥有市场领先地位。</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480963" y="4299967"/>
            <a:ext cx="590465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这类公司以联想、国美、伊利、</a:t>
            </a:r>
            <a:r>
              <a:rPr lang="en-US" altLang="zh-CN" sz="2000" dirty="0">
                <a:latin typeface="微软雅黑" panose="020B0503020204020204" pitchFamily="34" charset="-122"/>
                <a:ea typeface="微软雅黑" panose="020B0503020204020204" pitchFamily="34" charset="-122"/>
              </a:rPr>
              <a:t>TCL</a:t>
            </a:r>
            <a:r>
              <a:rPr lang="zh-CN" altLang="en-US" sz="2000" dirty="0">
                <a:latin typeface="微软雅黑" panose="020B0503020204020204" pitchFamily="34" charset="-122"/>
                <a:ea typeface="微软雅黑" panose="020B0503020204020204" pitchFamily="34" charset="-122"/>
              </a:rPr>
              <a:t>、平安、光明、春兰、喜之郎、小天鹅、雨润、思念等公司为代表。</a:t>
            </a:r>
            <a:endParaRPr lang="zh-CN" altLang="en-US" sz="2000" b="1" dirty="0">
              <a:latin typeface="微软雅黑" panose="020B0503020204020204" pitchFamily="34" charset="-122"/>
              <a:ea typeface="微软雅黑" panose="020B0503020204020204" pitchFamily="34" charset="-122"/>
            </a:endParaRPr>
          </a:p>
        </p:txBody>
      </p:sp>
      <p:pic>
        <p:nvPicPr>
          <p:cNvPr id="49159" name="Picture 2" descr="C:\Documents and Settings\hp1\桌面\未标题-1 拷贝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5" y="1596454"/>
            <a:ext cx="3767137"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randombar(horizontal)">
                                      <p:cBhvr>
                                        <p:cTn id="7" dur="500"/>
                                        <p:tgtEl>
                                          <p:spTgt spid="4915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7897813" y="3238500"/>
            <a:ext cx="4297362" cy="0"/>
          </a:xfrm>
          <a:prstGeom prst="line">
            <a:avLst/>
          </a:prstGeom>
          <a:ln>
            <a:solidFill>
              <a:srgbClr val="EB700B"/>
            </a:solidFill>
          </a:ln>
        </p:spPr>
        <p:style>
          <a:lnRef idx="1">
            <a:schemeClr val="accent2"/>
          </a:lnRef>
          <a:fillRef idx="0">
            <a:schemeClr val="accent2"/>
          </a:fillRef>
          <a:effectRef idx="0">
            <a:schemeClr val="accent2"/>
          </a:effectRef>
          <a:fontRef idx="minor">
            <a:schemeClr val="tx1"/>
          </a:fontRef>
        </p:style>
      </p:cxnSp>
      <p:sp>
        <p:nvSpPr>
          <p:cNvPr id="9" name="TextBox 8"/>
          <p:cNvSpPr txBox="1">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a:solidFill>
                  <a:srgbClr val="EB700B"/>
                </a:solidFill>
                <a:latin typeface="微软雅黑" panose="020B0503020204020204" pitchFamily="34" charset="-122"/>
                <a:ea typeface="微软雅黑" panose="020B0503020204020204" pitchFamily="34" charset="-122"/>
              </a:rPr>
              <a:t>文化知识概述</a:t>
            </a:r>
          </a:p>
        </p:txBody>
      </p:sp>
      <p:sp>
        <p:nvSpPr>
          <p:cNvPr id="11" name="矩形 10"/>
          <p:cNvSpPr/>
          <p:nvPr/>
        </p:nvSpPr>
        <p:spPr>
          <a:xfrm>
            <a:off x="7897813" y="3349625"/>
            <a:ext cx="3960812" cy="368300"/>
          </a:xfrm>
          <a:prstGeom prst="rect">
            <a:avLst/>
          </a:prstGeom>
        </p:spPr>
        <p:txBody>
          <a:bodyPr>
            <a:spAutoFit/>
          </a:bodyPr>
          <a:lstStyle/>
          <a:p>
            <a:pPr algn="r" fontAlgn="auto">
              <a:spcBef>
                <a:spcPts val="0"/>
              </a:spcBef>
              <a:spcAft>
                <a:spcPts val="0"/>
              </a:spcAft>
              <a:defRPr/>
            </a:pPr>
            <a:r>
              <a:rPr lang="en-US" altLang="zh-CN" kern="0" dirty="0">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文化的起源</a:t>
            </a:r>
          </a:p>
        </p:txBody>
      </p:sp>
      <p:sp>
        <p:nvSpPr>
          <p:cNvPr id="12" name="矩形 11"/>
          <p:cNvSpPr/>
          <p:nvPr/>
        </p:nvSpPr>
        <p:spPr>
          <a:xfrm>
            <a:off x="7897813" y="3829050"/>
            <a:ext cx="3960812" cy="368300"/>
          </a:xfrm>
          <a:prstGeom prst="rect">
            <a:avLst/>
          </a:prstGeom>
        </p:spPr>
        <p:txBody>
          <a:bodyPr>
            <a:spAutoFit/>
          </a:bodyPr>
          <a:lstStyle/>
          <a:p>
            <a:pPr algn="r" fontAlgn="auto">
              <a:spcBef>
                <a:spcPts val="0"/>
              </a:spcBef>
              <a:spcAft>
                <a:spcPts val="0"/>
              </a:spcAft>
              <a:defRPr/>
            </a:pPr>
            <a:r>
              <a:rPr lang="en-US" altLang="zh-CN" kern="0" dirty="0">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文化的定义</a:t>
            </a:r>
          </a:p>
        </p:txBody>
      </p:sp>
      <p:sp>
        <p:nvSpPr>
          <p:cNvPr id="13" name="矩形 12"/>
          <p:cNvSpPr/>
          <p:nvPr/>
        </p:nvSpPr>
        <p:spPr>
          <a:xfrm>
            <a:off x="7897813" y="4308475"/>
            <a:ext cx="3960812" cy="369888"/>
          </a:xfrm>
          <a:prstGeom prst="rect">
            <a:avLst/>
          </a:prstGeom>
        </p:spPr>
        <p:txBody>
          <a:bodyPr>
            <a:spAutoFit/>
          </a:bodyPr>
          <a:lstStyle/>
          <a:p>
            <a:pPr algn="r" fontAlgn="auto">
              <a:spcBef>
                <a:spcPts val="0"/>
              </a:spcBef>
              <a:spcAft>
                <a:spcPts val="0"/>
              </a:spcAft>
              <a:defRPr/>
            </a:pPr>
            <a:r>
              <a:rPr lang="en-US" altLang="zh-CN" kern="0" dirty="0">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文化的特性</a:t>
            </a:r>
          </a:p>
        </p:txBody>
      </p:sp>
      <p:sp>
        <p:nvSpPr>
          <p:cNvPr id="14" name="矩形 13"/>
          <p:cNvSpPr/>
          <p:nvPr/>
        </p:nvSpPr>
        <p:spPr>
          <a:xfrm>
            <a:off x="7897813" y="4787900"/>
            <a:ext cx="3960812" cy="369888"/>
          </a:xfrm>
          <a:prstGeom prst="rect">
            <a:avLst/>
          </a:prstGeom>
        </p:spPr>
        <p:txBody>
          <a:bodyPr>
            <a:spAutoFit/>
          </a:bodyPr>
          <a:lstStyle/>
          <a:p>
            <a:pPr algn="r" fontAlgn="auto">
              <a:spcBef>
                <a:spcPts val="0"/>
              </a:spcBef>
              <a:spcAft>
                <a:spcPts val="0"/>
              </a:spcAft>
              <a:defRPr/>
            </a:pPr>
            <a:r>
              <a:rPr lang="en-US" altLang="zh-CN" kern="0" dirty="0">
                <a:latin typeface="微软雅黑" panose="020B0503020204020204" pitchFamily="34" charset="-122"/>
                <a:ea typeface="微软雅黑" panose="020B0503020204020204" pitchFamily="34" charset="-122"/>
              </a:rPr>
              <a:t>-- </a:t>
            </a:r>
            <a:r>
              <a:rPr lang="zh-CN" altLang="en-US" kern="0" dirty="0">
                <a:latin typeface="微软雅黑" panose="020B0503020204020204" pitchFamily="34" charset="-122"/>
                <a:ea typeface="微软雅黑" panose="020B0503020204020204" pitchFamily="34" charset="-122"/>
              </a:rPr>
              <a:t>文化与文明</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9"/>
                                        </p:tgtEl>
                                        <p:attrNameLst>
                                          <p:attrName>ppt_x</p:attrName>
                                          <p:attrName>ppt_y</p:attrName>
                                        </p:attrNameLst>
                                      </p:cBhvr>
                                      <p:rCtr x="4396300" y="0"/>
                                    </p:animMotion>
                                  </p:childTnLst>
                                </p:cTn>
                              </p:par>
                              <p:par>
                                <p:cTn id="10" presetID="10" presetClass="entr" presetSubtype="0" fill="hold" nodeType="withEffect">
                                  <p:stCondLst>
                                    <p:cond delay="4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fill="hold" nodeType="withEffect">
                                  <p:stCondLst>
                                    <p:cond delay="400"/>
                                  </p:stCondLst>
                                  <p:childTnLst>
                                    <p:animMotion origin="layout" path="M -0.87926 -3.44126E-6 L -4.00989E-6 -3.44126E-6 " pathEditMode="relative" rAng="0" ptsTypes="AA">
                                      <p:cBhvr>
                                        <p:cTn id="14" dur="500" fill="hold"/>
                                        <p:tgtEl>
                                          <p:spTgt spid="8"/>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Scale>
                                      <p:cBhvr>
                                        <p:cTn id="1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1"/>
                                        </p:tgtEl>
                                        <p:attrNameLst>
                                          <p:attrName>ppt_x</p:attrName>
                                          <p:attrName>ppt_y</p:attrName>
                                        </p:attrNameLst>
                                      </p:cBhvr>
                                    </p:animMotion>
                                    <p:animEffect transition="in" filter="fade">
                                      <p:cBhvr>
                                        <p:cTn id="20" dur="1000"/>
                                        <p:tgtEl>
                                          <p:spTgt spid="11"/>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par>
                                <p:cTn id="26" presetID="52" presetClass="entr" presetSubtype="0" fill="hold" grpId="0" nodeType="withEffect">
                                  <p:stCondLst>
                                    <p:cond delay="400"/>
                                  </p:stCondLst>
                                  <p:iterate type="lt">
                                    <p:tmPct val="0"/>
                                  </p:iterate>
                                  <p:childTnLst>
                                    <p:set>
                                      <p:cBhvr>
                                        <p:cTn id="27" dur="1" fill="hold">
                                          <p:stCondLst>
                                            <p:cond delay="0"/>
                                          </p:stCondLst>
                                        </p:cTn>
                                        <p:tgtEl>
                                          <p:spTgt spid="13"/>
                                        </p:tgtEl>
                                        <p:attrNameLst>
                                          <p:attrName>style.visibility</p:attrName>
                                        </p:attrNameLst>
                                      </p:cBhvr>
                                      <p:to>
                                        <p:strVal val="visible"/>
                                      </p:to>
                                    </p:set>
                                    <p:animScale>
                                      <p:cBhvr>
                                        <p:cTn id="2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gtEl>
                                        <p:attrNameLst>
                                          <p:attrName>ppt_x</p:attrName>
                                          <p:attrName>ppt_y</p:attrName>
                                        </p:attrNameLst>
                                      </p:cBhvr>
                                    </p:animMotion>
                                    <p:animEffect transition="in" filter="fade">
                                      <p:cBhvr>
                                        <p:cTn id="30" dur="1000"/>
                                        <p:tgtEl>
                                          <p:spTgt spid="13"/>
                                        </p:tgtEl>
                                      </p:cBhvr>
                                    </p:animEffect>
                                  </p:childTnLst>
                                </p:cTn>
                              </p:par>
                              <p:par>
                                <p:cTn id="31" presetID="52" presetClass="entr" presetSubtype="0" fill="hold" grpId="0" nodeType="withEffect">
                                  <p:stCondLst>
                                    <p:cond delay="600"/>
                                  </p:stCondLst>
                                  <p:iterate type="lt">
                                    <p:tmPct val="0"/>
                                  </p:iterate>
                                  <p:childTnLst>
                                    <p:set>
                                      <p:cBhvr>
                                        <p:cTn id="32" dur="1" fill="hold">
                                          <p:stCondLst>
                                            <p:cond delay="0"/>
                                          </p:stCondLst>
                                        </p:cTn>
                                        <p:tgtEl>
                                          <p:spTgt spid="14"/>
                                        </p:tgtEl>
                                        <p:attrNameLst>
                                          <p:attrName>style.visibility</p:attrName>
                                        </p:attrNameLst>
                                      </p:cBhvr>
                                      <p:to>
                                        <p:strVal val="visible"/>
                                      </p:to>
                                    </p:set>
                                    <p:animScale>
                                      <p:cBhvr>
                                        <p:cTn id="3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4"/>
                                        </p:tgtEl>
                                        <p:attrNameLst>
                                          <p:attrName>ppt_x</p:attrName>
                                          <p:attrName>ppt_y</p:attrName>
                                        </p:attrNameLst>
                                      </p:cBhvr>
                                    </p:animMotion>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30147"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、不同的企业文化举例</a:t>
            </a:r>
          </a:p>
        </p:txBody>
      </p:sp>
      <p:grpSp>
        <p:nvGrpSpPr>
          <p:cNvPr id="4" name="组合 3"/>
          <p:cNvGrpSpPr/>
          <p:nvPr/>
        </p:nvGrpSpPr>
        <p:grpSpPr>
          <a:xfrm>
            <a:off x="5521523" y="1931602"/>
            <a:ext cx="6145634" cy="553109"/>
            <a:chOff x="5521523" y="1931602"/>
            <a:chExt cx="6145634" cy="553109"/>
          </a:xfrm>
        </p:grpSpPr>
        <p:sp>
          <p:nvSpPr>
            <p:cNvPr id="6" name="矩形 5"/>
            <p:cNvSpPr/>
            <p:nvPr/>
          </p:nvSpPr>
          <p:spPr>
            <a:xfrm>
              <a:off x="5521523" y="1952898"/>
              <a:ext cx="588962" cy="531813"/>
            </a:xfrm>
            <a:prstGeom prst="rect">
              <a:avLst/>
            </a:prstGeom>
            <a:solidFill>
              <a:srgbClr val="EB700B">
                <a:alpha val="67059"/>
              </a:srgbClr>
            </a:solidFill>
            <a:ln w="3175" cap="flat" cmpd="sng" algn="ctr">
              <a:noFill/>
              <a:prstDash val="solid"/>
            </a:ln>
            <a:effec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r>
                <a:rPr lang="en-US" altLang="zh-CN" sz="2800">
                  <a:solidFill>
                    <a:srgbClr val="FFFFFF"/>
                  </a:solidFill>
                  <a:latin typeface="Impact" panose="020B0806030902050204" pitchFamily="34" charset="0"/>
                  <a:ea typeface="微软雅黑" panose="020B0503020204020204" pitchFamily="34" charset="-122"/>
                </a:rPr>
                <a:t>4</a:t>
              </a:r>
            </a:p>
          </p:txBody>
        </p:sp>
        <p:cxnSp>
          <p:nvCxnSpPr>
            <p:cNvPr id="7" name="直接连接符 6"/>
            <p:cNvCxnSpPr/>
            <p:nvPr/>
          </p:nvCxnSpPr>
          <p:spPr>
            <a:xfrm flipH="1">
              <a:off x="5521523" y="2484711"/>
              <a:ext cx="6119615" cy="0"/>
            </a:xfrm>
            <a:prstGeom prst="line">
              <a:avLst/>
            </a:prstGeom>
            <a:ln>
              <a:solidFill>
                <a:srgbClr val="EB700B">
                  <a:alpha val="65098"/>
                </a:srgbClr>
              </a:solidFill>
            </a:ln>
          </p:spPr>
          <p:style>
            <a:lnRef idx="1">
              <a:schemeClr val="accent1"/>
            </a:lnRef>
            <a:fillRef idx="0">
              <a:schemeClr val="accent1"/>
            </a:fillRef>
            <a:effectRef idx="0">
              <a:schemeClr val="accent1"/>
            </a:effectRef>
            <a:fontRef idx="minor">
              <a:schemeClr val="tx1"/>
            </a:fontRef>
          </p:style>
        </p:cxnSp>
        <p:sp>
          <p:nvSpPr>
            <p:cNvPr id="50180" name="TextBox 7"/>
            <p:cNvSpPr txBox="1">
              <a:spLocks noChangeArrowheads="1"/>
            </p:cNvSpPr>
            <p:nvPr/>
          </p:nvSpPr>
          <p:spPr bwMode="auto">
            <a:xfrm>
              <a:off x="5582467" y="1931602"/>
              <a:ext cx="6084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800" b="1" dirty="0">
                  <a:solidFill>
                    <a:srgbClr val="EB700B"/>
                  </a:solidFill>
                  <a:latin typeface="微软雅黑" panose="020B0503020204020204" pitchFamily="34" charset="-122"/>
                  <a:ea typeface="微软雅黑" panose="020B0503020204020204" pitchFamily="34" charset="-122"/>
                </a:rPr>
                <a:t>“羚羊文化” </a:t>
              </a:r>
              <a:r>
                <a:rPr lang="zh-CN" altLang="en-US" sz="2800" dirty="0">
                  <a:solidFill>
                    <a:srgbClr val="EB700B"/>
                  </a:solidFill>
                  <a:latin typeface="微软雅黑" panose="020B0503020204020204" pitchFamily="34" charset="-122"/>
                  <a:ea typeface="微软雅黑" panose="020B0503020204020204" pitchFamily="34" charset="-122"/>
                </a:rPr>
                <a:t>温和、敏捷</a:t>
              </a:r>
              <a:r>
                <a:rPr lang="en-US" altLang="zh-CN" sz="2800" dirty="0">
                  <a:solidFill>
                    <a:srgbClr val="EB700B"/>
                  </a:solidFill>
                  <a:latin typeface="微软雅黑" panose="020B0503020204020204" pitchFamily="34" charset="-122"/>
                  <a:ea typeface="微软雅黑" panose="020B0503020204020204" pitchFamily="34" charset="-122"/>
                </a:rPr>
                <a:t>—</a:t>
              </a:r>
              <a:r>
                <a:rPr lang="zh-CN" altLang="en-US" sz="2800" dirty="0">
                  <a:solidFill>
                    <a:srgbClr val="EB700B"/>
                  </a:solidFill>
                  <a:latin typeface="微软雅黑" panose="020B0503020204020204" pitchFamily="34" charset="-122"/>
                  <a:ea typeface="微软雅黑" panose="020B0503020204020204" pitchFamily="34" charset="-122"/>
                </a:rPr>
                <a:t>稳健型</a:t>
              </a:r>
              <a:endParaRPr lang="en-US" altLang="zh-CN" sz="2800" dirty="0">
                <a:solidFill>
                  <a:srgbClr val="EB700B"/>
                </a:solidFill>
                <a:latin typeface="微软雅黑" panose="020B0503020204020204" pitchFamily="34" charset="-122"/>
                <a:ea typeface="微软雅黑" panose="020B0503020204020204" pitchFamily="34" charset="-122"/>
              </a:endParaRPr>
            </a:p>
          </p:txBody>
        </p:sp>
      </p:grpSp>
      <p:sp>
        <p:nvSpPr>
          <p:cNvPr id="9" name="Text Box 44"/>
          <p:cNvSpPr txBox="1">
            <a:spLocks noChangeArrowheads="1"/>
          </p:cNvSpPr>
          <p:nvPr/>
        </p:nvSpPr>
        <p:spPr bwMode="auto">
          <a:xfrm>
            <a:off x="5377507" y="2539628"/>
            <a:ext cx="62636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羚羊的品性是在温和中见敏捷，能快速反应但绝不失稳健。代表性企业有如海尔、中兴、苏宁、美的、汇源、燕啤等企业。由于以追求稳健发展为最大特征，因此这类企业的工作环境规范；企业靠规则凝聚员工；企业强调运营的有效性加稳定性；企业的成功是凭借可靠的服务、良好的运行和低成本。</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5377507" y="5359836"/>
            <a:ext cx="6263631" cy="88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为什么会出现这四种文化呢？我们认为，</a:t>
            </a:r>
            <a:r>
              <a:rPr lang="zh-CN" altLang="en-US" sz="2000" b="1" dirty="0">
                <a:solidFill>
                  <a:srgbClr val="EB700B"/>
                </a:solidFill>
                <a:latin typeface="微软雅黑" panose="020B0503020204020204" pitchFamily="34" charset="-122"/>
                <a:ea typeface="微软雅黑" panose="020B0503020204020204" pitchFamily="34" charset="-122"/>
              </a:rPr>
              <a:t>是核心价值观的不同造就了文化的不同。</a:t>
            </a:r>
          </a:p>
        </p:txBody>
      </p:sp>
      <p:pic>
        <p:nvPicPr>
          <p:cNvPr id="5018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995" y="1158875"/>
            <a:ext cx="3672408" cy="51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randombar(horizontal)">
                                      <p:cBhvr>
                                        <p:cTn id="7" dur="500"/>
                                        <p:tgtEl>
                                          <p:spTgt spid="5018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9"/>
                                        </p:tgtEl>
                                        <p:attrNameLst>
                                          <p:attrName>ppt_x</p:attrName>
                                          <p:attrName>ppt_y</p:attrName>
                                        </p:attrNameLst>
                                      </p:cBhvr>
                                    </p:animMotion>
                                    <p:animEffect transition="in" filter="fade">
                                      <p:cBhvr>
                                        <p:cTn id="18" dur="1000"/>
                                        <p:tgtEl>
                                          <p:spTgt spid="9"/>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0"/>
                                        </p:tgtEl>
                                        <p:attrNameLst>
                                          <p:attrName>style.visibility</p:attrName>
                                        </p:attrNameLst>
                                      </p:cBhvr>
                                      <p:to>
                                        <p:strVal val="visible"/>
                                      </p:to>
                                    </p:set>
                                    <p:animScale>
                                      <p:cBhvr>
                                        <p:cTn id="2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
                                        </p:tgtEl>
                                        <p:attrNameLst>
                                          <p:attrName>ppt_x</p:attrName>
                                          <p:attrName>ppt_y</p:attrName>
                                        </p:attrNameLst>
                                      </p:cBhvr>
                                    </p:animMotion>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0534" y="213896"/>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881688" y="2887663"/>
            <a:ext cx="4895850" cy="433387"/>
            <a:chOff x="3779912" y="1777380"/>
            <a:chExt cx="4896544" cy="432048"/>
          </a:xfrm>
        </p:grpSpPr>
        <p:sp>
          <p:nvSpPr>
            <p:cNvPr id="20" name="矩形 1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a:off x="3779912" y="1777380"/>
              <a:ext cx="43186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1</a:t>
              </a:r>
              <a:endParaRPr lang="zh-CN" altLang="en-US" dirty="0"/>
            </a:p>
          </p:txBody>
        </p:sp>
        <p:sp>
          <p:nvSpPr>
            <p:cNvPr id="22" name="TextBox 21"/>
            <p:cNvSpPr txBox="1"/>
            <p:nvPr/>
          </p:nvSpPr>
          <p:spPr>
            <a:xfrm>
              <a:off x="4381659" y="1837519"/>
              <a:ext cx="4078866" cy="338675"/>
            </a:xfrm>
            <a:prstGeom prst="rect">
              <a:avLst/>
            </a:prstGeom>
            <a:noFill/>
          </p:spPr>
          <p:txBody>
            <a:bodyPr>
              <a:spAutoFit/>
            </a:bodyPr>
            <a:lstStyle/>
            <a:p>
              <a:pPr fontAlgn="auto">
                <a:spcBef>
                  <a:spcPts val="0"/>
                </a:spcBef>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认为企业文化就是思想政治工作</a:t>
              </a:r>
            </a:p>
          </p:txBody>
        </p:sp>
      </p:grpSp>
      <p:grpSp>
        <p:nvGrpSpPr>
          <p:cNvPr id="31" name="组合 30"/>
          <p:cNvGrpSpPr/>
          <p:nvPr/>
        </p:nvGrpSpPr>
        <p:grpSpPr bwMode="auto">
          <a:xfrm>
            <a:off x="5881688" y="3509963"/>
            <a:ext cx="4895850" cy="431800"/>
            <a:chOff x="3779912" y="1777380"/>
            <a:chExt cx="4896544" cy="432048"/>
          </a:xfrm>
        </p:grpSpPr>
        <p:sp>
          <p:nvSpPr>
            <p:cNvPr id="32" name="矩形 31"/>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a:off x="3779912" y="1777380"/>
              <a:ext cx="43186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2</a:t>
              </a:r>
              <a:endParaRPr lang="zh-CN" altLang="en-US" dirty="0"/>
            </a:p>
          </p:txBody>
        </p:sp>
        <p:sp>
          <p:nvSpPr>
            <p:cNvPr id="34" name="TextBox 33"/>
            <p:cNvSpPr txBox="1"/>
            <p:nvPr/>
          </p:nvSpPr>
          <p:spPr>
            <a:xfrm>
              <a:off x="4381659" y="1837740"/>
              <a:ext cx="4078866" cy="338331"/>
            </a:xfrm>
            <a:prstGeom prst="rect">
              <a:avLst/>
            </a:prstGeom>
            <a:noFill/>
            <a:effectLst/>
          </p:spPr>
          <p:txBody>
            <a:bodyPr>
              <a:spAutoFit/>
            </a:bodyPr>
            <a:lstStyle/>
            <a:p>
              <a:pPr fontAlgn="auto">
                <a:spcBef>
                  <a:spcPts val="0"/>
                </a:spcBef>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认为企业文化就是文娱体育活动</a:t>
              </a:r>
            </a:p>
          </p:txBody>
        </p:sp>
      </p:grpSp>
      <p:grpSp>
        <p:nvGrpSpPr>
          <p:cNvPr id="35" name="组合 34"/>
          <p:cNvGrpSpPr/>
          <p:nvPr/>
        </p:nvGrpSpPr>
        <p:grpSpPr bwMode="auto">
          <a:xfrm>
            <a:off x="5881688" y="4130675"/>
            <a:ext cx="4895850" cy="431800"/>
            <a:chOff x="3779912" y="1777380"/>
            <a:chExt cx="4896544" cy="432048"/>
          </a:xfrm>
        </p:grpSpPr>
        <p:sp>
          <p:nvSpPr>
            <p:cNvPr id="36" name="矩形 35"/>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 name="矩形 36"/>
            <p:cNvSpPr/>
            <p:nvPr/>
          </p:nvSpPr>
          <p:spPr>
            <a:xfrm>
              <a:off x="3779912" y="1777380"/>
              <a:ext cx="43186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3</a:t>
              </a:r>
              <a:endParaRPr lang="zh-CN" altLang="en-US" dirty="0"/>
            </a:p>
          </p:txBody>
        </p:sp>
        <p:sp>
          <p:nvSpPr>
            <p:cNvPr id="38" name="TextBox 37"/>
            <p:cNvSpPr txBox="1"/>
            <p:nvPr/>
          </p:nvSpPr>
          <p:spPr>
            <a:xfrm>
              <a:off x="4381659" y="1837740"/>
              <a:ext cx="4078866" cy="338332"/>
            </a:xfrm>
            <a:prstGeom prst="rect">
              <a:avLst/>
            </a:prstGeom>
            <a:noFill/>
          </p:spPr>
          <p:txBody>
            <a:bodyPr>
              <a:spAutoFit/>
            </a:bodyPr>
            <a:lstStyle/>
            <a:p>
              <a:pPr fontAlgn="auto">
                <a:spcBef>
                  <a:spcPts val="0"/>
                </a:spcBef>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认为企业文化就是墙贴标语口号</a:t>
              </a:r>
            </a:p>
          </p:txBody>
        </p:sp>
      </p:grpSp>
      <p:grpSp>
        <p:nvGrpSpPr>
          <p:cNvPr id="39" name="组合 38"/>
          <p:cNvGrpSpPr/>
          <p:nvPr/>
        </p:nvGrpSpPr>
        <p:grpSpPr bwMode="auto">
          <a:xfrm>
            <a:off x="5881688" y="4751388"/>
            <a:ext cx="4895850" cy="433387"/>
            <a:chOff x="3779912" y="1777380"/>
            <a:chExt cx="4896544" cy="432048"/>
          </a:xfrm>
        </p:grpSpPr>
        <p:sp>
          <p:nvSpPr>
            <p:cNvPr id="40" name="矩形 3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矩形 40"/>
            <p:cNvSpPr/>
            <p:nvPr/>
          </p:nvSpPr>
          <p:spPr>
            <a:xfrm>
              <a:off x="3779912" y="1777380"/>
              <a:ext cx="43186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4</a:t>
              </a:r>
              <a:endParaRPr lang="zh-CN" altLang="en-US" dirty="0"/>
            </a:p>
          </p:txBody>
        </p:sp>
        <p:sp>
          <p:nvSpPr>
            <p:cNvPr id="42" name="TextBox 41"/>
            <p:cNvSpPr txBox="1"/>
            <p:nvPr/>
          </p:nvSpPr>
          <p:spPr>
            <a:xfrm>
              <a:off x="4381659" y="1837519"/>
              <a:ext cx="4078866" cy="338675"/>
            </a:xfrm>
            <a:prstGeom prst="rect">
              <a:avLst/>
            </a:prstGeom>
            <a:noFill/>
          </p:spPr>
          <p:txBody>
            <a:bodyPr>
              <a:spAutoFit/>
            </a:bodyPr>
            <a:lstStyle/>
            <a:p>
              <a:pPr fontAlgn="auto">
                <a:spcBef>
                  <a:spcPts val="0"/>
                </a:spcBef>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认为企业文化就是企业标志</a:t>
              </a:r>
            </a:p>
          </p:txBody>
        </p:sp>
      </p:grpSp>
      <p:grpSp>
        <p:nvGrpSpPr>
          <p:cNvPr id="43" name="组合 42"/>
          <p:cNvGrpSpPr/>
          <p:nvPr/>
        </p:nvGrpSpPr>
        <p:grpSpPr bwMode="auto">
          <a:xfrm>
            <a:off x="5881688" y="5373688"/>
            <a:ext cx="4895850" cy="431800"/>
            <a:chOff x="3779912" y="1777380"/>
            <a:chExt cx="4896544" cy="432048"/>
          </a:xfrm>
        </p:grpSpPr>
        <p:sp>
          <p:nvSpPr>
            <p:cNvPr id="44" name="矩形 43"/>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3779912" y="1777380"/>
              <a:ext cx="43186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5</a:t>
              </a:r>
              <a:endParaRPr lang="zh-CN" altLang="en-US" dirty="0"/>
            </a:p>
          </p:txBody>
        </p:sp>
        <p:sp>
          <p:nvSpPr>
            <p:cNvPr id="46" name="TextBox 45"/>
            <p:cNvSpPr txBox="1"/>
            <p:nvPr/>
          </p:nvSpPr>
          <p:spPr>
            <a:xfrm>
              <a:off x="4381659" y="1837740"/>
              <a:ext cx="4078866" cy="338331"/>
            </a:xfrm>
            <a:prstGeom prst="rect">
              <a:avLst/>
            </a:prstGeom>
            <a:noFill/>
          </p:spPr>
          <p:txBody>
            <a:bodyPr>
              <a:spAutoFit/>
            </a:bodyPr>
            <a:lstStyle/>
            <a:p>
              <a:pPr fontAlgn="auto">
                <a:spcBef>
                  <a:spcPts val="0"/>
                </a:spcBef>
                <a:spcAft>
                  <a:spcPts val="0"/>
                </a:spcAft>
                <a:defRPr/>
              </a:pPr>
              <a:r>
                <a:rPr lang="zh-CN" altLang="en-US" sz="1600" dirty="0">
                  <a:solidFill>
                    <a:srgbClr val="000000"/>
                  </a:solidFill>
                  <a:latin typeface="微软雅黑" panose="020B0503020204020204" pitchFamily="34" charset="-122"/>
                  <a:ea typeface="微软雅黑" panose="020B0503020204020204" pitchFamily="34" charset="-122"/>
                </a:rPr>
                <a:t>认为老板文化就是企业文化</a:t>
              </a:r>
            </a:p>
          </p:txBody>
        </p:sp>
      </p:grpSp>
      <p:sp>
        <p:nvSpPr>
          <p:cNvPr id="51207" name="Text Box 44"/>
          <p:cNvSpPr txBox="1">
            <a:spLocks noChangeArrowheads="1"/>
          </p:cNvSpPr>
          <p:nvPr/>
        </p:nvSpPr>
        <p:spPr bwMode="auto">
          <a:xfrm>
            <a:off x="1057275" y="956567"/>
            <a:ext cx="103489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企业文化在中国还是一个新生事物，在探索创新的过程中还不免存在许多问题和缺陷，在认识上更是存在许多误区。我们简单罗列如下，请大家参考：</a:t>
            </a:r>
            <a:endParaRPr lang="en-US" altLang="zh-CN" sz="2000" b="1" dirty="0">
              <a:latin typeface="微软雅黑" panose="020B0503020204020204" pitchFamily="34" charset="-122"/>
              <a:ea typeface="微软雅黑" panose="020B0503020204020204" pitchFamily="34" charset="-122"/>
            </a:endParaRPr>
          </a:p>
        </p:txBody>
      </p:sp>
      <p:pic>
        <p:nvPicPr>
          <p:cNvPr id="5120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986" y="2492897"/>
            <a:ext cx="4060387" cy="402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randombar(horizontal)">
                                      <p:cBhvr>
                                        <p:cTn id="7" dur="500"/>
                                        <p:tgtEl>
                                          <p:spTgt spid="5120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208"/>
                                        </p:tgtEl>
                                        <p:attrNameLst>
                                          <p:attrName>style.visibility</p:attrName>
                                        </p:attrNameLst>
                                      </p:cBhvr>
                                      <p:to>
                                        <p:strVal val="visible"/>
                                      </p:to>
                                    </p:set>
                                    <p:animEffect transition="in" filter="randombar(horizontal)">
                                      <p:cBhvr>
                                        <p:cTn id="11" dur="500"/>
                                        <p:tgtEl>
                                          <p:spTgt spid="51208"/>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3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4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694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940243" y="1306585"/>
            <a:ext cx="4897437" cy="431800"/>
            <a:chOff x="3779912" y="1777380"/>
            <a:chExt cx="4896544" cy="432048"/>
          </a:xfrm>
        </p:grpSpPr>
        <p:sp>
          <p:nvSpPr>
            <p:cNvPr id="20" name="矩形 1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srgbClr val="EB700B"/>
                </a:solidFill>
              </a:endParaRPr>
            </a:p>
          </p:txBody>
        </p:sp>
        <p:sp>
          <p:nvSpPr>
            <p:cNvPr id="21" name="矩形 20"/>
            <p:cNvSpPr/>
            <p:nvPr/>
          </p:nvSpPr>
          <p:spPr>
            <a:xfrm>
              <a:off x="3779912" y="1777380"/>
              <a:ext cx="43172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b="1" dirty="0">
                  <a:solidFill>
                    <a:schemeClr val="bg1"/>
                  </a:solidFill>
                </a:rPr>
                <a:t>1</a:t>
              </a:r>
              <a:endParaRPr lang="zh-CN" altLang="en-US" b="1" dirty="0">
                <a:solidFill>
                  <a:schemeClr val="bg1"/>
                </a:solidFill>
              </a:endParaRPr>
            </a:p>
          </p:txBody>
        </p:sp>
        <p:sp>
          <p:nvSpPr>
            <p:cNvPr id="22" name="TextBox 21"/>
            <p:cNvSpPr txBox="1"/>
            <p:nvPr/>
          </p:nvSpPr>
          <p:spPr>
            <a:xfrm>
              <a:off x="4363212" y="1805918"/>
              <a:ext cx="4077543" cy="40034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认为企业文化就是思想政治工作</a:t>
              </a:r>
            </a:p>
          </p:txBody>
        </p:sp>
      </p:grpSp>
      <p:sp>
        <p:nvSpPr>
          <p:cNvPr id="25" name="Text Box 44"/>
          <p:cNvSpPr txBox="1">
            <a:spLocks noChangeArrowheads="1"/>
          </p:cNvSpPr>
          <p:nvPr/>
        </p:nvSpPr>
        <p:spPr bwMode="auto">
          <a:xfrm>
            <a:off x="5912982" y="1916832"/>
            <a:ext cx="504031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思想政治工作的主要功能是“政治导向”，而企业文化偏重于体现企业的风貌，是一种高层次的管理艺术，其</a:t>
            </a:r>
            <a:r>
              <a:rPr lang="zh-CN" altLang="en-US" sz="2000" b="1" dirty="0">
                <a:solidFill>
                  <a:srgbClr val="EB700B"/>
                </a:solidFill>
                <a:latin typeface="微软雅黑" panose="020B0503020204020204" pitchFamily="34" charset="-122"/>
                <a:ea typeface="微软雅黑" panose="020B0503020204020204" pitchFamily="34" charset="-122"/>
              </a:rPr>
              <a:t>目的在于引导企业员工形成一种共同价值取向</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以提高企业的经济效益，满足员工的精神需求。</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5912982" y="4437112"/>
            <a:ext cx="5040312"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因此，我们的一些企业光靠请一两个党支部书记、指导员，成立党支部、团支部，这并不是企业文化的全部。</a:t>
            </a:r>
            <a:endParaRPr lang="zh-CN" altLang="en-US" sz="2000" b="1">
              <a:latin typeface="微软雅黑" panose="020B0503020204020204" pitchFamily="34" charset="-122"/>
              <a:ea typeface="微软雅黑" panose="020B0503020204020204" pitchFamily="34" charset="-122"/>
            </a:endParaRPr>
          </a:p>
        </p:txBody>
      </p:sp>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9035" y="1408564"/>
            <a:ext cx="4540716" cy="454071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randombar(horizontal)">
                                      <p:cBhvr>
                                        <p:cTn id="7" dur="500"/>
                                        <p:tgtEl>
                                          <p:spTgt spid="522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6 -3.44126E-6 L -4.00989E-6 -3.44126E-6 " pathEditMode="relative" rAng="0" ptsTypes="AA">
                                      <p:cBhvr>
                                        <p:cTn id="13" dur="500" fill="hold"/>
                                        <p:tgtEl>
                                          <p:spTgt spid="19"/>
                                        </p:tgtEl>
                                        <p:attrNameLst>
                                          <p:attrName>ppt_x</p:attrName>
                                          <p:attrName>ppt_y</p:attrName>
                                        </p:attrNameLst>
                                      </p:cBhvr>
                                      <p:rCtr x="4396300"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1598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948999" y="1406525"/>
            <a:ext cx="5405172" cy="460438"/>
            <a:chOff x="3779912" y="1777378"/>
            <a:chExt cx="5404186" cy="460702"/>
          </a:xfrm>
        </p:grpSpPr>
        <p:sp>
          <p:nvSpPr>
            <p:cNvPr id="20" name="矩形 19"/>
            <p:cNvSpPr/>
            <p:nvPr/>
          </p:nvSpPr>
          <p:spPr>
            <a:xfrm>
              <a:off x="3779912" y="1777380"/>
              <a:ext cx="5404186"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rgbClr val="EB700B"/>
                </a:solidFill>
              </a:endParaRPr>
            </a:p>
          </p:txBody>
        </p:sp>
        <p:sp>
          <p:nvSpPr>
            <p:cNvPr id="21" name="矩形 20"/>
            <p:cNvSpPr/>
            <p:nvPr/>
          </p:nvSpPr>
          <p:spPr>
            <a:xfrm>
              <a:off x="3779912" y="1777378"/>
              <a:ext cx="431721" cy="43204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000" b="1" dirty="0">
                  <a:solidFill>
                    <a:schemeClr val="bg1"/>
                  </a:solidFill>
                </a:rPr>
                <a:t>2</a:t>
              </a:r>
              <a:endParaRPr lang="zh-CN" altLang="en-US" sz="2000" b="1" dirty="0">
                <a:solidFill>
                  <a:schemeClr val="bg1"/>
                </a:solidFill>
              </a:endParaRPr>
            </a:p>
          </p:txBody>
        </p:sp>
        <p:sp>
          <p:nvSpPr>
            <p:cNvPr id="22" name="TextBox 21"/>
            <p:cNvSpPr txBox="1"/>
            <p:nvPr/>
          </p:nvSpPr>
          <p:spPr>
            <a:xfrm>
              <a:off x="4383052" y="1837740"/>
              <a:ext cx="4077543" cy="40034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认为企业文化就是文娱体育活动</a:t>
              </a:r>
            </a:p>
          </p:txBody>
        </p:sp>
      </p:grpSp>
      <p:sp>
        <p:nvSpPr>
          <p:cNvPr id="25" name="Text Box 44"/>
          <p:cNvSpPr txBox="1">
            <a:spLocks noChangeArrowheads="1"/>
          </p:cNvSpPr>
          <p:nvPr/>
        </p:nvSpPr>
        <p:spPr bwMode="auto">
          <a:xfrm>
            <a:off x="5948999" y="2155542"/>
            <a:ext cx="562119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此观点具有相当的普遍性，其根源在于许多企业管理者在他们的讲话中或经验介绍材料里谈到加强企业文化建设时就列举一系列文体活动的内容。</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5948999" y="4077072"/>
            <a:ext cx="562119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而在实际工作中又把举办几场球类比赛或放几场电影、搞几次文艺演出，组织什么运动队、宣传队等一律称为企业文化建设，于是，</a:t>
            </a:r>
            <a:r>
              <a:rPr lang="zh-CN" altLang="en-US" sz="2000" b="1" dirty="0">
                <a:solidFill>
                  <a:srgbClr val="EB700B"/>
                </a:solidFill>
                <a:latin typeface="微软雅黑" panose="020B0503020204020204" pitchFamily="34" charset="-122"/>
                <a:ea typeface="微软雅黑" panose="020B0503020204020204" pitchFamily="34" charset="-122"/>
              </a:rPr>
              <a:t>上行下效，以讹传讹，导致许多员工说起企业文化就是文体活动。</a:t>
            </a: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979" y="1866963"/>
            <a:ext cx="4498583" cy="35718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6 -3.44126E-6 L -4.00989E-6 -3.44126E-6 " pathEditMode="relative" rAng="0" ptsTypes="AA">
                                      <p:cBhvr>
                                        <p:cTn id="13" dur="500" fill="hold"/>
                                        <p:tgtEl>
                                          <p:spTgt spid="19"/>
                                        </p:tgtEl>
                                        <p:attrNameLst>
                                          <p:attrName>ppt_x</p:attrName>
                                          <p:attrName>ppt_y</p:attrName>
                                        </p:attrNameLst>
                                      </p:cBhvr>
                                      <p:rCtr x="4396300"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995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400054" y="1301203"/>
            <a:ext cx="4897437" cy="460436"/>
            <a:chOff x="3779912" y="1777380"/>
            <a:chExt cx="4896544" cy="459013"/>
          </a:xfrm>
        </p:grpSpPr>
        <p:sp>
          <p:nvSpPr>
            <p:cNvPr id="20" name="矩形 1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1" name="矩形 20"/>
            <p:cNvSpPr/>
            <p:nvPr/>
          </p:nvSpPr>
          <p:spPr>
            <a:xfrm>
              <a:off x="3779912" y="1777380"/>
              <a:ext cx="43172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2000" dirty="0"/>
                <a:t>3</a:t>
              </a:r>
              <a:endParaRPr lang="zh-CN" altLang="en-US" sz="2000" dirty="0"/>
            </a:p>
          </p:txBody>
        </p:sp>
        <p:sp>
          <p:nvSpPr>
            <p:cNvPr id="22" name="TextBox 21"/>
            <p:cNvSpPr txBox="1"/>
            <p:nvPr/>
          </p:nvSpPr>
          <p:spPr>
            <a:xfrm>
              <a:off x="4383052" y="1837519"/>
              <a:ext cx="4077543" cy="398874"/>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认为企业文化就是墙贴标语口号</a:t>
              </a:r>
            </a:p>
          </p:txBody>
        </p:sp>
      </p:grpSp>
      <p:sp>
        <p:nvSpPr>
          <p:cNvPr id="25" name="Text Box 44"/>
          <p:cNvSpPr txBox="1">
            <a:spLocks noChangeArrowheads="1"/>
          </p:cNvSpPr>
          <p:nvPr/>
        </p:nvSpPr>
        <p:spPr bwMode="auto">
          <a:xfrm>
            <a:off x="5400054" y="1953126"/>
            <a:ext cx="619219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许多企业到处都悬挂或张贴诸如“团结”、“拼搏”、“进取”、“奉献”、“效率就是生命，顾客就是上帝！”之类的标语口号，这些口号看起来颜色鲜艳、赏心悦目，念起来朗朗上口、铿锵有力，因而大家都认为，这就是企业文化。</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5381079" y="4122951"/>
            <a:ext cx="619219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而许多企业的实践证明，形成真正的企业文化远非提出几个口号那样简单和容易。企业文化的形成是一个渐进的过程，是企业文化从</a:t>
            </a:r>
            <a:r>
              <a:rPr lang="zh-CN" altLang="en-US" sz="2000" b="1" dirty="0">
                <a:solidFill>
                  <a:srgbClr val="EB700B"/>
                </a:solidFill>
                <a:latin typeface="微软雅黑" panose="020B0503020204020204" pitchFamily="34" charset="-122"/>
                <a:ea typeface="微软雅黑" panose="020B0503020204020204" pitchFamily="34" charset="-122"/>
              </a:rPr>
              <a:t>被员工认可、接受到真心实意自觉实行的过程</a:t>
            </a:r>
            <a:r>
              <a:rPr lang="zh-CN" altLang="en-US" sz="2000" dirty="0">
                <a:latin typeface="微软雅黑" panose="020B0503020204020204" pitchFamily="34" charset="-122"/>
                <a:ea typeface="微软雅黑" panose="020B0503020204020204" pitchFamily="34" charset="-122"/>
              </a:rPr>
              <a:t>，是从实践到理论、再从理论到实践的认识深化过程。</a:t>
            </a:r>
            <a:endParaRPr lang="zh-CN" altLang="en-US" sz="2000" b="1" dirty="0">
              <a:latin typeface="微软雅黑" panose="020B0503020204020204" pitchFamily="34" charset="-122"/>
              <a:ea typeface="微软雅黑" panose="020B0503020204020204" pitchFamily="34" charset="-122"/>
            </a:endParaRPr>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979" y="1531421"/>
            <a:ext cx="4311532" cy="40767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randombar(horizontal)">
                                      <p:cBhvr>
                                        <p:cTn id="7" dur="500"/>
                                        <p:tgtEl>
                                          <p:spTgt spid="542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6 -3.44126E-6 L -4.00989E-6 -3.44126E-6 " pathEditMode="relative" rAng="0" ptsTypes="AA">
                                      <p:cBhvr>
                                        <p:cTn id="13" dur="500" fill="hold"/>
                                        <p:tgtEl>
                                          <p:spTgt spid="19"/>
                                        </p:tgtEl>
                                        <p:attrNameLst>
                                          <p:attrName>ppt_x</p:attrName>
                                          <p:attrName>ppt_y</p:attrName>
                                        </p:attrNameLst>
                                      </p:cBhvr>
                                      <p:rCtr x="4396300"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0534"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305499" y="1293713"/>
            <a:ext cx="4897437" cy="460436"/>
            <a:chOff x="3779912" y="1777380"/>
            <a:chExt cx="4896544" cy="460700"/>
          </a:xfrm>
        </p:grpSpPr>
        <p:sp>
          <p:nvSpPr>
            <p:cNvPr id="20" name="矩形 1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a:off x="3779912" y="1777380"/>
              <a:ext cx="43172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4</a:t>
              </a:r>
              <a:endParaRPr lang="zh-CN" altLang="en-US" dirty="0"/>
            </a:p>
          </p:txBody>
        </p:sp>
        <p:sp>
          <p:nvSpPr>
            <p:cNvPr id="22" name="TextBox 21"/>
            <p:cNvSpPr txBox="1"/>
            <p:nvPr/>
          </p:nvSpPr>
          <p:spPr>
            <a:xfrm>
              <a:off x="4383052" y="1837740"/>
              <a:ext cx="4077543" cy="40034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认为企业文化就是企业标志</a:t>
              </a:r>
            </a:p>
          </p:txBody>
        </p:sp>
      </p:grpSp>
      <p:sp>
        <p:nvSpPr>
          <p:cNvPr id="25" name="Text Box 44"/>
          <p:cNvSpPr txBox="1">
            <a:spLocks noChangeArrowheads="1"/>
          </p:cNvSpPr>
          <p:nvPr/>
        </p:nvSpPr>
        <p:spPr bwMode="auto">
          <a:xfrm>
            <a:off x="5273550" y="2112591"/>
            <a:ext cx="62642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把企业文化等同于</a:t>
            </a:r>
            <a:r>
              <a:rPr lang="en-US" altLang="zh-CN" sz="2000" dirty="0">
                <a:latin typeface="微软雅黑" panose="020B0503020204020204" pitchFamily="34" charset="-122"/>
                <a:ea typeface="微软雅黑" panose="020B0503020204020204" pitchFamily="34" charset="-122"/>
              </a:rPr>
              <a:t>CIS</a:t>
            </a:r>
            <a:r>
              <a:rPr lang="zh-CN" altLang="en-US" sz="2000" dirty="0">
                <a:latin typeface="微软雅黑" panose="020B0503020204020204" pitchFamily="34" charset="-122"/>
                <a:ea typeface="微软雅黑" panose="020B0503020204020204" pitchFamily="34" charset="-122"/>
              </a:rPr>
              <a:t>设计。</a:t>
            </a:r>
            <a:r>
              <a:rPr lang="en-US" altLang="zh-CN" sz="2000" b="1" dirty="0">
                <a:solidFill>
                  <a:srgbClr val="EB700B"/>
                </a:solidFill>
                <a:latin typeface="微软雅黑" panose="020B0503020204020204" pitchFamily="34" charset="-122"/>
                <a:ea typeface="微软雅黑" panose="020B0503020204020204" pitchFamily="34" charset="-122"/>
              </a:rPr>
              <a:t>CIS</a:t>
            </a:r>
            <a:r>
              <a:rPr lang="zh-CN" altLang="en-US" sz="2000" b="1" dirty="0">
                <a:solidFill>
                  <a:srgbClr val="EB700B"/>
                </a:solidFill>
                <a:latin typeface="微软雅黑" panose="020B0503020204020204" pitchFamily="34" charset="-122"/>
                <a:ea typeface="微软雅黑" panose="020B0503020204020204" pitchFamily="34" charset="-122"/>
              </a:rPr>
              <a:t>仅是企业文化的外显部分。</a:t>
            </a:r>
            <a:r>
              <a:rPr lang="en-US" altLang="zh-CN" sz="2000" dirty="0">
                <a:latin typeface="微软雅黑" panose="020B0503020204020204" pitchFamily="34" charset="-122"/>
                <a:ea typeface="微软雅黑" panose="020B0503020204020204" pitchFamily="34" charset="-122"/>
              </a:rPr>
              <a:t>CIS</a:t>
            </a:r>
            <a:r>
              <a:rPr lang="zh-CN" altLang="en-US" sz="2000" dirty="0">
                <a:latin typeface="微软雅黑" panose="020B0503020204020204" pitchFamily="34" charset="-122"/>
                <a:ea typeface="微软雅黑" panose="020B0503020204020204" pitchFamily="34" charset="-122"/>
              </a:rPr>
              <a:t>的作用在于，让公众通过该系统辨别企业身份，使之脱颖而出。它所侧重的是企业信息的传播与企业形象的塑造，并不是企业文化的全部。</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5273549" y="3900255"/>
            <a:ext cx="626420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b="1" dirty="0">
                <a:solidFill>
                  <a:srgbClr val="EB700B"/>
                </a:solidFill>
                <a:latin typeface="微软雅黑" panose="020B0503020204020204" pitchFamily="34" charset="-122"/>
                <a:ea typeface="微软雅黑" panose="020B0503020204020204" pitchFamily="34" charset="-122"/>
              </a:rPr>
              <a:t>企业文化建设更重要的是核心理念层的建设，它引导着员工的行为和规范，这是企业文化建设的根本。</a:t>
            </a:r>
            <a:r>
              <a:rPr lang="zh-CN" altLang="en-US" sz="2000" dirty="0">
                <a:latin typeface="微软雅黑" panose="020B0503020204020204" pitchFamily="34" charset="-122"/>
                <a:ea typeface="微软雅黑" panose="020B0503020204020204" pitchFamily="34" charset="-122"/>
              </a:rPr>
              <a:t>所以，我们一些企业在重金聘请专家进行包装的同时，还不能忘了包装的东西如何融入自身企业，让全体职工自觉接受并付之行动。</a:t>
            </a:r>
            <a:endParaRPr lang="zh-CN" altLang="en-US" sz="2000" b="1" dirty="0">
              <a:latin typeface="微软雅黑" panose="020B0503020204020204" pitchFamily="34" charset="-122"/>
              <a:ea typeface="微软雅黑" panose="020B0503020204020204" pitchFamily="34" charset="-122"/>
            </a:endParaRPr>
          </a:p>
        </p:txBody>
      </p:sp>
      <p:pic>
        <p:nvPicPr>
          <p:cNvPr id="5530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20" y="2112963"/>
            <a:ext cx="4352379" cy="397986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randombar(horizontal)">
                                      <p:cBhvr>
                                        <p:cTn id="7" dur="500"/>
                                        <p:tgtEl>
                                          <p:spTgt spid="553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6 -3.44126E-6 L -4.00989E-6 -3.44126E-6 " pathEditMode="relative" rAng="0" ptsTypes="AA">
                                      <p:cBhvr>
                                        <p:cTn id="13" dur="500" fill="hold"/>
                                        <p:tgtEl>
                                          <p:spTgt spid="19"/>
                                        </p:tgtEl>
                                        <p:attrNameLst>
                                          <p:attrName>ppt_x</p:attrName>
                                          <p:attrName>ppt_y</p:attrName>
                                        </p:attrNameLst>
                                      </p:cBhvr>
                                      <p:rCtr x="4396300"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0534"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、企业文化的认识误区</a:t>
            </a:r>
          </a:p>
        </p:txBody>
      </p:sp>
      <p:grpSp>
        <p:nvGrpSpPr>
          <p:cNvPr id="19" name="组合 18"/>
          <p:cNvGrpSpPr/>
          <p:nvPr/>
        </p:nvGrpSpPr>
        <p:grpSpPr bwMode="auto">
          <a:xfrm>
            <a:off x="5449515" y="1358087"/>
            <a:ext cx="4897437" cy="460436"/>
            <a:chOff x="3779912" y="1777380"/>
            <a:chExt cx="4896544" cy="459013"/>
          </a:xfrm>
        </p:grpSpPr>
        <p:sp>
          <p:nvSpPr>
            <p:cNvPr id="20" name="矩形 19"/>
            <p:cNvSpPr/>
            <p:nvPr/>
          </p:nvSpPr>
          <p:spPr>
            <a:xfrm>
              <a:off x="3779912" y="1777380"/>
              <a:ext cx="4896544" cy="432048"/>
            </a:xfrm>
            <a:prstGeom prst="rect">
              <a:avLst/>
            </a:prstGeom>
            <a:noFill/>
            <a:ln w="1270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p:cNvSpPr/>
            <p:nvPr/>
          </p:nvSpPr>
          <p:spPr>
            <a:xfrm>
              <a:off x="3779912" y="1777380"/>
              <a:ext cx="431721" cy="43204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dirty="0"/>
                <a:t>5</a:t>
              </a:r>
              <a:endParaRPr lang="zh-CN" altLang="en-US" dirty="0"/>
            </a:p>
          </p:txBody>
        </p:sp>
        <p:sp>
          <p:nvSpPr>
            <p:cNvPr id="22" name="TextBox 21"/>
            <p:cNvSpPr txBox="1"/>
            <p:nvPr/>
          </p:nvSpPr>
          <p:spPr>
            <a:xfrm>
              <a:off x="4383052" y="1837519"/>
              <a:ext cx="4077543" cy="398874"/>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认为老板文化就是企业文化</a:t>
              </a:r>
            </a:p>
          </p:txBody>
        </p:sp>
      </p:grpSp>
      <p:sp>
        <p:nvSpPr>
          <p:cNvPr id="25" name="Text Box 44"/>
          <p:cNvSpPr txBox="1">
            <a:spLocks noChangeArrowheads="1"/>
          </p:cNvSpPr>
          <p:nvPr/>
        </p:nvSpPr>
        <p:spPr bwMode="auto">
          <a:xfrm>
            <a:off x="5161483" y="1963017"/>
            <a:ext cx="640821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在许多中小型企业，老板的思想和文化对企业文化有很大的影响，甚至企业文化被老板的文化所代替。可以肯定的是，老板文化不等于企业文化。</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5161483" y="3452627"/>
            <a:ext cx="640821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但老板都想将自己的个人文化转变成企业文化，所以企业文化也必然凝聚了老板的文化精髓。在企业初创时，老板文化在企业文化的形成中起到决定性的作用，</a:t>
            </a:r>
            <a:r>
              <a:rPr lang="zh-CN" altLang="en-US" sz="2000" b="1" dirty="0">
                <a:solidFill>
                  <a:srgbClr val="EB700B"/>
                </a:solidFill>
                <a:latin typeface="微软雅黑" panose="020B0503020204020204" pitchFamily="34" charset="-122"/>
                <a:ea typeface="微软雅黑" panose="020B0503020204020204" pitchFamily="34" charset="-122"/>
              </a:rPr>
              <a:t>随着企业的发展，老板文化的作用逐渐减小，并逐步走向民主与开放。</a:t>
            </a:r>
            <a:r>
              <a:rPr lang="zh-CN" altLang="en-US" sz="2000" dirty="0">
                <a:latin typeface="微软雅黑" panose="020B0503020204020204" pitchFamily="34" charset="-122"/>
                <a:ea typeface="微软雅黑" panose="020B0503020204020204" pitchFamily="34" charset="-122"/>
              </a:rPr>
              <a:t>企业所有员工共同参与讨论并提炼企业文化，使得企业员工的价值观趋于一致，所以这时的企业文化更多的融入了集体的智慧。</a:t>
            </a:r>
          </a:p>
        </p:txBody>
      </p:sp>
      <p:pic>
        <p:nvPicPr>
          <p:cNvPr id="56325" name="Picture 2"/>
          <p:cNvPicPr>
            <a:picLocks noChangeAspect="1" noChangeArrowheads="1"/>
          </p:cNvPicPr>
          <p:nvPr/>
        </p:nvPicPr>
        <p:blipFill rotWithShape="1">
          <a:blip r:embed="rId3">
            <a:clrChange>
              <a:clrFrom>
                <a:srgbClr val="89B8B2"/>
              </a:clrFrom>
              <a:clrTo>
                <a:srgbClr val="89B8B2">
                  <a:alpha val="0"/>
                </a:srgbClr>
              </a:clrTo>
            </a:clrChange>
            <a:extLst>
              <a:ext uri="{28A0092B-C50C-407E-A947-70E740481C1C}">
                <a14:useLocalDpi xmlns:a14="http://schemas.microsoft.com/office/drawing/2010/main" val="0"/>
              </a:ext>
            </a:extLst>
          </a:blip>
          <a:srcRect b="3626"/>
          <a:stretch>
            <a:fillRect/>
          </a:stretch>
        </p:blipFill>
        <p:spPr bwMode="auto">
          <a:xfrm>
            <a:off x="480963" y="1700215"/>
            <a:ext cx="4483619" cy="432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randombar(horizontal)">
                                      <p:cBhvr>
                                        <p:cTn id="7" dur="500"/>
                                        <p:tgtEl>
                                          <p:spTgt spid="563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6 -3.44126E-6 L -4.00989E-6 -3.44126E-6 " pathEditMode="relative" rAng="0" ptsTypes="AA">
                                      <p:cBhvr>
                                        <p:cTn id="13" dur="500" fill="hold"/>
                                        <p:tgtEl>
                                          <p:spTgt spid="19"/>
                                        </p:tgtEl>
                                        <p:attrNameLst>
                                          <p:attrName>ppt_x</p:attrName>
                                          <p:attrName>ppt_y</p:attrName>
                                        </p:attrNameLst>
                                      </p:cBhvr>
                                      <p:rCtr x="4396300"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7897813" y="3238500"/>
            <a:ext cx="4297362" cy="0"/>
          </a:xfrm>
          <a:prstGeom prst="line">
            <a:avLst/>
          </a:prstGeom>
          <a:ln>
            <a:solidFill>
              <a:srgbClr val="EB700B"/>
            </a:solidFill>
          </a:ln>
        </p:spPr>
        <p:style>
          <a:lnRef idx="1">
            <a:schemeClr val="accent3"/>
          </a:lnRef>
          <a:fillRef idx="0">
            <a:schemeClr val="accent3"/>
          </a:fillRef>
          <a:effectRef idx="0">
            <a:schemeClr val="accent3"/>
          </a:effectRef>
          <a:fontRef idx="minor">
            <a:schemeClr val="tx1"/>
          </a:fontRef>
        </p:style>
      </p:cxnSp>
      <p:sp>
        <p:nvSpPr>
          <p:cNvPr id="9" name="TextBox 8"/>
          <p:cNvSpPr txBox="1">
            <a:spLocks noChangeArrowheads="1"/>
          </p:cNvSpPr>
          <p:nvPr/>
        </p:nvSpPr>
        <p:spPr bwMode="auto">
          <a:xfrm>
            <a:off x="8739188" y="2420938"/>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dirty="0">
                <a:solidFill>
                  <a:srgbClr val="EB700B"/>
                </a:solidFill>
                <a:latin typeface="微软雅黑" panose="020B0503020204020204" pitchFamily="34" charset="-122"/>
                <a:ea typeface="微软雅黑" panose="020B0503020204020204" pitchFamily="34" charset="-122"/>
              </a:rPr>
              <a:t>企业文化体系</a:t>
            </a:r>
          </a:p>
        </p:txBody>
      </p:sp>
      <p:sp>
        <p:nvSpPr>
          <p:cNvPr id="11" name="矩形 10"/>
          <p:cNvSpPr/>
          <p:nvPr/>
        </p:nvSpPr>
        <p:spPr>
          <a:xfrm>
            <a:off x="7897813" y="3349625"/>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精神层文化（核心层）</a:t>
            </a:r>
          </a:p>
        </p:txBody>
      </p:sp>
      <p:sp>
        <p:nvSpPr>
          <p:cNvPr id="12" name="矩形 11"/>
          <p:cNvSpPr/>
          <p:nvPr/>
        </p:nvSpPr>
        <p:spPr>
          <a:xfrm>
            <a:off x="7897813" y="3829050"/>
            <a:ext cx="3960812" cy="368300"/>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制度层文化（中间层）</a:t>
            </a:r>
          </a:p>
        </p:txBody>
      </p:sp>
      <p:sp>
        <p:nvSpPr>
          <p:cNvPr id="13" name="矩形 12"/>
          <p:cNvSpPr/>
          <p:nvPr/>
        </p:nvSpPr>
        <p:spPr>
          <a:xfrm>
            <a:off x="7897813" y="4308475"/>
            <a:ext cx="3960812" cy="369888"/>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物质层文化（外显层）</a:t>
            </a:r>
          </a:p>
        </p:txBody>
      </p:sp>
      <p:sp>
        <p:nvSpPr>
          <p:cNvPr id="14" name="矩形 13"/>
          <p:cNvSpPr/>
          <p:nvPr/>
        </p:nvSpPr>
        <p:spPr>
          <a:xfrm>
            <a:off x="7897813" y="4787900"/>
            <a:ext cx="3960812" cy="369888"/>
          </a:xfrm>
          <a:prstGeom prst="rect">
            <a:avLst/>
          </a:prstGeom>
        </p:spPr>
        <p:txBody>
          <a:bodyPr>
            <a:spAutoFit/>
          </a:bodyPr>
          <a:lstStyle/>
          <a:p>
            <a:pPr algn="r" fontAlgn="auto">
              <a:spcBef>
                <a:spcPts val="0"/>
              </a:spcBef>
              <a:spcAft>
                <a:spcPts val="0"/>
              </a:spcAft>
              <a:defRPr/>
            </a:pPr>
            <a:r>
              <a:rPr lang="en-US" altLang="zh-CN" kern="0" dirty="0">
                <a:solidFill>
                  <a:srgbClr val="000000"/>
                </a:solidFill>
                <a:latin typeface="微软雅黑" panose="020B0503020204020204" pitchFamily="34" charset="-122"/>
                <a:ea typeface="微软雅黑" panose="020B0503020204020204" pitchFamily="34" charset="-122"/>
              </a:rPr>
              <a:t>-- </a:t>
            </a:r>
            <a:r>
              <a:rPr lang="zh-CN" altLang="en-US" kern="0" dirty="0">
                <a:solidFill>
                  <a:srgbClr val="000000"/>
                </a:solidFill>
                <a:latin typeface="微软雅黑" panose="020B0503020204020204" pitchFamily="34" charset="-122"/>
                <a:ea typeface="微软雅黑" panose="020B0503020204020204" pitchFamily="34" charset="-122"/>
              </a:rPr>
              <a:t>企业文化的同心圆模型</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fill="hold" grpId="1" nodeType="withEffect">
                                  <p:stCondLst>
                                    <p:cond delay="200"/>
                                  </p:stCondLst>
                                  <p:childTnLst>
                                    <p:animMotion origin="layout" path="M -0.87926 -3.44126E-6 L -4.00989E-6 -3.44126E-6 " pathEditMode="relative" rAng="0" ptsTypes="AA">
                                      <p:cBhvr>
                                        <p:cTn id="9" dur="500" fill="hold"/>
                                        <p:tgtEl>
                                          <p:spTgt spid="9"/>
                                        </p:tgtEl>
                                        <p:attrNameLst>
                                          <p:attrName>ppt_x</p:attrName>
                                          <p:attrName>ppt_y</p:attrName>
                                        </p:attrNameLst>
                                      </p:cBhvr>
                                      <p:rCtr x="4396300" y="0"/>
                                    </p:animMotion>
                                  </p:childTnLst>
                                </p:cTn>
                              </p:par>
                              <p:par>
                                <p:cTn id="10" presetID="10" presetClass="entr" presetSubtype="0" fill="hold" nodeType="withEffect">
                                  <p:stCondLst>
                                    <p:cond delay="4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63" presetClass="path" presetSubtype="0" accel="50000" fill="hold" nodeType="withEffect">
                                  <p:stCondLst>
                                    <p:cond delay="400"/>
                                  </p:stCondLst>
                                  <p:childTnLst>
                                    <p:animMotion origin="layout" path="M -0.87926 -3.44126E-6 L -4.00989E-6 -3.44126E-6 " pathEditMode="relative" rAng="0" ptsTypes="AA">
                                      <p:cBhvr>
                                        <p:cTn id="14" dur="500" fill="hold"/>
                                        <p:tgtEl>
                                          <p:spTgt spid="8"/>
                                        </p:tgtEl>
                                        <p:attrNameLst>
                                          <p:attrName>ppt_x</p:attrName>
                                          <p:attrName>ppt_y</p:attrName>
                                        </p:attrNameLst>
                                      </p:cBhvr>
                                      <p:rCtr x="4396300" y="0"/>
                                    </p:animMotion>
                                  </p:childTnLst>
                                </p:cTn>
                              </p:par>
                            </p:childTnLst>
                          </p:cTn>
                        </p:par>
                        <p:par>
                          <p:cTn id="15" fill="hold">
                            <p:stCondLst>
                              <p:cond delay="700"/>
                            </p:stCondLst>
                            <p:childTnLst>
                              <p:par>
                                <p:cTn id="16" presetID="5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Scale>
                                      <p:cBhvr>
                                        <p:cTn id="1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1"/>
                                        </p:tgtEl>
                                        <p:attrNameLst>
                                          <p:attrName>ppt_x</p:attrName>
                                          <p:attrName>ppt_y</p:attrName>
                                        </p:attrNameLst>
                                      </p:cBhvr>
                                    </p:animMotion>
                                    <p:animEffect transition="in" filter="fade">
                                      <p:cBhvr>
                                        <p:cTn id="20" dur="1000"/>
                                        <p:tgtEl>
                                          <p:spTgt spid="11"/>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par>
                                <p:cTn id="26" presetID="52" presetClass="entr" presetSubtype="0" fill="hold" grpId="0" nodeType="withEffect">
                                  <p:stCondLst>
                                    <p:cond delay="400"/>
                                  </p:stCondLst>
                                  <p:iterate type="lt">
                                    <p:tmPct val="0"/>
                                  </p:iterate>
                                  <p:childTnLst>
                                    <p:set>
                                      <p:cBhvr>
                                        <p:cTn id="27" dur="1" fill="hold">
                                          <p:stCondLst>
                                            <p:cond delay="0"/>
                                          </p:stCondLst>
                                        </p:cTn>
                                        <p:tgtEl>
                                          <p:spTgt spid="13"/>
                                        </p:tgtEl>
                                        <p:attrNameLst>
                                          <p:attrName>style.visibility</p:attrName>
                                        </p:attrNameLst>
                                      </p:cBhvr>
                                      <p:to>
                                        <p:strVal val="visible"/>
                                      </p:to>
                                    </p:set>
                                    <p:animScale>
                                      <p:cBhvr>
                                        <p:cTn id="2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
                                        </p:tgtEl>
                                        <p:attrNameLst>
                                          <p:attrName>ppt_x</p:attrName>
                                          <p:attrName>ppt_y</p:attrName>
                                        </p:attrNameLst>
                                      </p:cBhvr>
                                    </p:animMotion>
                                    <p:animEffect transition="in" filter="fade">
                                      <p:cBhvr>
                                        <p:cTn id="30" dur="1000"/>
                                        <p:tgtEl>
                                          <p:spTgt spid="13"/>
                                        </p:tgtEl>
                                      </p:cBhvr>
                                    </p:animEffect>
                                  </p:childTnLst>
                                </p:cTn>
                              </p:par>
                              <p:par>
                                <p:cTn id="31" presetID="52" presetClass="entr" presetSubtype="0" fill="hold" grpId="0" nodeType="withEffect">
                                  <p:stCondLst>
                                    <p:cond delay="600"/>
                                  </p:stCondLst>
                                  <p:iterate type="lt">
                                    <p:tmPct val="0"/>
                                  </p:iterate>
                                  <p:childTnLst>
                                    <p:set>
                                      <p:cBhvr>
                                        <p:cTn id="32" dur="1" fill="hold">
                                          <p:stCondLst>
                                            <p:cond delay="0"/>
                                          </p:stCondLst>
                                        </p:cTn>
                                        <p:tgtEl>
                                          <p:spTgt spid="14"/>
                                        </p:tgtEl>
                                        <p:attrNameLst>
                                          <p:attrName>style.visibility</p:attrName>
                                        </p:attrNameLst>
                                      </p:cBhvr>
                                      <p:to>
                                        <p:strVal val="visible"/>
                                      </p:to>
                                    </p:set>
                                    <p:animScale>
                                      <p:cBhvr>
                                        <p:cTn id="3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4"/>
                                        </p:tgtEl>
                                        <p:attrNameLst>
                                          <p:attrName>ppt_x</p:attrName>
                                          <p:attrName>ppt_y</p:attrName>
                                        </p:attrNameLst>
                                      </p:cBhvr>
                                    </p:animMotion>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4"/>
          <p:cNvSpPr txBox="1">
            <a:spLocks noChangeArrowheads="1"/>
          </p:cNvSpPr>
          <p:nvPr/>
        </p:nvSpPr>
        <p:spPr bwMode="auto">
          <a:xfrm>
            <a:off x="5737547" y="1554078"/>
            <a:ext cx="58326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企业文化常常要通过规章制度和物质形态表现出来，不同的企业文化有不同的企业管理制度，表现出不同的物质形态，相应地也创造出不同的物质财富。</a:t>
            </a:r>
            <a:endParaRPr lang="en-US" altLang="zh-CN" sz="2000" b="1" dirty="0">
              <a:latin typeface="微软雅黑" panose="020B0503020204020204" pitchFamily="34" charset="-122"/>
              <a:ea typeface="微软雅黑" panose="020B0503020204020204" pitchFamily="34" charset="-122"/>
            </a:endParaRPr>
          </a:p>
        </p:txBody>
      </p:sp>
      <p:sp>
        <p:nvSpPr>
          <p:cNvPr id="10" name="Text Box 44"/>
          <p:cNvSpPr txBox="1">
            <a:spLocks noChangeArrowheads="1"/>
          </p:cNvSpPr>
          <p:nvPr/>
        </p:nvSpPr>
        <p:spPr bwMode="auto">
          <a:xfrm>
            <a:off x="5757638" y="3669437"/>
            <a:ext cx="58326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这就是企业文化的三层次结构：</a:t>
            </a:r>
            <a:r>
              <a:rPr lang="zh-CN" altLang="en-US" sz="2000" b="1" dirty="0">
                <a:solidFill>
                  <a:srgbClr val="EB700B"/>
                </a:solidFill>
                <a:latin typeface="微软雅黑" panose="020B0503020204020204" pitchFamily="34" charset="-122"/>
                <a:ea typeface="微软雅黑" panose="020B0503020204020204" pitchFamily="34" charset="-122"/>
              </a:rPr>
              <a:t>精神文化、制度文化、物质文化。</a:t>
            </a:r>
            <a:r>
              <a:rPr lang="zh-CN" altLang="en-US" sz="2000" dirty="0">
                <a:latin typeface="微软雅黑" panose="020B0503020204020204" pitchFamily="34" charset="-122"/>
                <a:ea typeface="微软雅黑" panose="020B0503020204020204" pitchFamily="34" charset="-122"/>
              </a:rPr>
              <a:t>精神文化是基础，是核心，是企业文化的内容实质，制度文化和物质文化是在精神文化基础上表现出来或形成的形式和结果。</a:t>
            </a:r>
          </a:p>
        </p:txBody>
      </p:sp>
      <p:grpSp>
        <p:nvGrpSpPr>
          <p:cNvPr id="8" name="深色1"/>
          <p:cNvGrpSpPr/>
          <p:nvPr/>
        </p:nvGrpSpPr>
        <p:grpSpPr bwMode="auto">
          <a:xfrm>
            <a:off x="839788" y="1706563"/>
            <a:ext cx="4013200" cy="4025900"/>
            <a:chOff x="1834496" y="1355922"/>
            <a:chExt cx="4013200" cy="4025900"/>
          </a:xfrm>
        </p:grpSpPr>
        <p:sp>
          <p:nvSpPr>
            <p:cNvPr id="9" name="等腰三角形 8"/>
            <p:cNvSpPr/>
            <p:nvPr/>
          </p:nvSpPr>
          <p:spPr>
            <a:xfrm>
              <a:off x="1834496" y="1355922"/>
              <a:ext cx="4013200" cy="4025900"/>
            </a:xfrm>
            <a:prstGeom prst="triangle">
              <a:avLst/>
            </a:prstGeom>
          </p:spPr>
          <p:style>
            <a:lnRef idx="1">
              <a:schemeClr val="accent6"/>
            </a:lnRef>
            <a:fillRef idx="3">
              <a:schemeClr val="accent6"/>
            </a:fillRef>
            <a:effectRef idx="2">
              <a:schemeClr val="accent6"/>
            </a:effectRef>
            <a:fontRef idx="minor">
              <a:schemeClr val="lt1"/>
            </a:fontRef>
          </p:style>
          <p:txBody>
            <a:bodyPr/>
            <a:lstStyle/>
            <a:p>
              <a:endParaRPr lang="zh-CN" altLang="en-US"/>
            </a:p>
          </p:txBody>
        </p:sp>
        <p:sp>
          <p:nvSpPr>
            <p:cNvPr id="11" name="等腰三角形 10"/>
            <p:cNvSpPr/>
            <p:nvPr/>
          </p:nvSpPr>
          <p:spPr>
            <a:xfrm>
              <a:off x="1876134" y="1404309"/>
              <a:ext cx="3941208" cy="3960440"/>
            </a:xfrm>
            <a:prstGeom prst="triangle">
              <a:avLst/>
            </a:prstGeom>
          </p:spPr>
          <p:style>
            <a:lnRef idx="1">
              <a:schemeClr val="accent6"/>
            </a:lnRef>
            <a:fillRef idx="3">
              <a:schemeClr val="accent6"/>
            </a:fillRef>
            <a:effectRef idx="2">
              <a:schemeClr val="accent6"/>
            </a:effectRef>
            <a:fontRef idx="minor">
              <a:schemeClr val="lt1"/>
            </a:fontRef>
          </p:style>
          <p:txBody>
            <a:bodyPr/>
            <a:lstStyle/>
            <a:p>
              <a:endParaRPr lang="zh-CN" altLang="en-US"/>
            </a:p>
          </p:txBody>
        </p:sp>
      </p:grpSp>
      <p:grpSp>
        <p:nvGrpSpPr>
          <p:cNvPr id="13" name="文本1"/>
          <p:cNvGrpSpPr/>
          <p:nvPr/>
        </p:nvGrpSpPr>
        <p:grpSpPr bwMode="auto">
          <a:xfrm>
            <a:off x="2808288" y="2382838"/>
            <a:ext cx="2641600" cy="962025"/>
            <a:chOff x="5652120" y="1769942"/>
            <a:chExt cx="2641600" cy="962025"/>
          </a:xfrm>
        </p:grpSpPr>
        <p:sp>
          <p:nvSpPr>
            <p:cNvPr id="14" name="任意多边形 13"/>
            <p:cNvSpPr/>
            <p:nvPr/>
          </p:nvSpPr>
          <p:spPr>
            <a:xfrm>
              <a:off x="5652120" y="1769942"/>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fontAlgn="auto">
                <a:spcBef>
                  <a:spcPts val="0"/>
                </a:spcBef>
                <a:spcAft>
                  <a:spcPts val="0"/>
                </a:spcAft>
                <a:defRPr/>
              </a:pPr>
              <a:endParaRPr lang="zh-CN" altLang="en-US" kern="0">
                <a:latin typeface="+mn-lt"/>
                <a:ea typeface="微软雅黑" panose="020B0503020204020204" pitchFamily="34" charset="-122"/>
              </a:endParaRPr>
            </a:p>
          </p:txBody>
        </p:sp>
        <p:sp>
          <p:nvSpPr>
            <p:cNvPr id="15" name="任意多边形 14"/>
            <p:cNvSpPr/>
            <p:nvPr/>
          </p:nvSpPr>
          <p:spPr>
            <a:xfrm>
              <a:off x="5685457" y="1796929"/>
              <a:ext cx="2590800" cy="9239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fontAlgn="auto">
                <a:lnSpc>
                  <a:spcPct val="150000"/>
                </a:lnSpc>
                <a:spcBef>
                  <a:spcPts val="0"/>
                </a:spcBef>
                <a:spcAft>
                  <a:spcPts val="0"/>
                </a:spcAft>
                <a:defRPr/>
              </a:pPr>
              <a:r>
                <a:rPr lang="zh-CN" altLang="en-US" sz="2400" kern="0" dirty="0">
                  <a:latin typeface="+mn-lt"/>
                  <a:ea typeface="微软雅黑" panose="020B0503020204020204" pitchFamily="34" charset="-122"/>
                </a:rPr>
                <a:t>精神层文化</a:t>
              </a:r>
            </a:p>
          </p:txBody>
        </p:sp>
      </p:grpSp>
      <p:grpSp>
        <p:nvGrpSpPr>
          <p:cNvPr id="16" name="文本2"/>
          <p:cNvGrpSpPr/>
          <p:nvPr/>
        </p:nvGrpSpPr>
        <p:grpSpPr bwMode="auto">
          <a:xfrm>
            <a:off x="2808288" y="3463925"/>
            <a:ext cx="2641600" cy="962025"/>
            <a:chOff x="5652120" y="2852220"/>
            <a:chExt cx="2641600" cy="962025"/>
          </a:xfrm>
        </p:grpSpPr>
        <p:sp>
          <p:nvSpPr>
            <p:cNvPr id="17" name="任意多边形 16"/>
            <p:cNvSpPr/>
            <p:nvPr/>
          </p:nvSpPr>
          <p:spPr>
            <a:xfrm>
              <a:off x="5652120" y="2852220"/>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fontAlgn="auto">
                <a:spcBef>
                  <a:spcPts val="0"/>
                </a:spcBef>
                <a:spcAft>
                  <a:spcPts val="0"/>
                </a:spcAft>
                <a:defRPr/>
              </a:pPr>
              <a:endParaRPr lang="zh-CN" altLang="en-US" kern="0">
                <a:latin typeface="+mn-lt"/>
                <a:ea typeface="微软雅黑" panose="020B0503020204020204" pitchFamily="34" charset="-122"/>
              </a:endParaRPr>
            </a:p>
          </p:txBody>
        </p:sp>
        <p:sp>
          <p:nvSpPr>
            <p:cNvPr id="18" name="任意多边形 17"/>
            <p:cNvSpPr/>
            <p:nvPr/>
          </p:nvSpPr>
          <p:spPr>
            <a:xfrm>
              <a:off x="5685457" y="2879208"/>
              <a:ext cx="2590800" cy="9239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fontAlgn="auto">
                <a:lnSpc>
                  <a:spcPct val="150000"/>
                </a:lnSpc>
                <a:spcBef>
                  <a:spcPts val="0"/>
                </a:spcBef>
                <a:spcAft>
                  <a:spcPts val="0"/>
                </a:spcAft>
                <a:defRPr/>
              </a:pPr>
              <a:r>
                <a:rPr lang="zh-CN" altLang="en-US" sz="2400" kern="0" dirty="0">
                  <a:latin typeface="+mn-lt"/>
                  <a:ea typeface="微软雅黑" panose="020B0503020204020204" pitchFamily="34" charset="-122"/>
                </a:rPr>
                <a:t>制度层文化</a:t>
              </a:r>
            </a:p>
          </p:txBody>
        </p:sp>
      </p:grpSp>
      <p:grpSp>
        <p:nvGrpSpPr>
          <p:cNvPr id="19" name="文本3"/>
          <p:cNvGrpSpPr/>
          <p:nvPr/>
        </p:nvGrpSpPr>
        <p:grpSpPr bwMode="auto">
          <a:xfrm>
            <a:off x="2808288" y="4546600"/>
            <a:ext cx="2641600" cy="962025"/>
            <a:chOff x="5652120" y="3934499"/>
            <a:chExt cx="2641600" cy="962025"/>
          </a:xfrm>
        </p:grpSpPr>
        <p:sp>
          <p:nvSpPr>
            <p:cNvPr id="20" name="任意多边形 19"/>
            <p:cNvSpPr/>
            <p:nvPr/>
          </p:nvSpPr>
          <p:spPr>
            <a:xfrm>
              <a:off x="5652120" y="3934499"/>
              <a:ext cx="2641600" cy="9620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fontAlgn="auto">
                <a:spcBef>
                  <a:spcPts val="0"/>
                </a:spcBef>
                <a:spcAft>
                  <a:spcPts val="0"/>
                </a:spcAft>
                <a:defRPr/>
              </a:pPr>
              <a:endParaRPr lang="zh-CN" altLang="en-US" kern="0">
                <a:latin typeface="+mn-lt"/>
                <a:ea typeface="微软雅黑" panose="020B0503020204020204" pitchFamily="34" charset="-122"/>
              </a:endParaRPr>
            </a:p>
          </p:txBody>
        </p:sp>
        <p:sp>
          <p:nvSpPr>
            <p:cNvPr id="21" name="任意多边形 20"/>
            <p:cNvSpPr/>
            <p:nvPr/>
          </p:nvSpPr>
          <p:spPr>
            <a:xfrm>
              <a:off x="5685457" y="3961487"/>
              <a:ext cx="2590800" cy="923925"/>
            </a:xfrm>
            <a:custGeom>
              <a:avLst/>
              <a:gdLst>
                <a:gd name="connsiteX0" fmla="*/ 0 w 2641600"/>
                <a:gd name="connsiteY0" fmla="*/ 160341 h 962025"/>
                <a:gd name="connsiteX1" fmla="*/ 160341 w 2641600"/>
                <a:gd name="connsiteY1" fmla="*/ 0 h 962025"/>
                <a:gd name="connsiteX2" fmla="*/ 2481259 w 2641600"/>
                <a:gd name="connsiteY2" fmla="*/ 0 h 962025"/>
                <a:gd name="connsiteX3" fmla="*/ 2641600 w 2641600"/>
                <a:gd name="connsiteY3" fmla="*/ 160341 h 962025"/>
                <a:gd name="connsiteX4" fmla="*/ 2641600 w 2641600"/>
                <a:gd name="connsiteY4" fmla="*/ 801684 h 962025"/>
                <a:gd name="connsiteX5" fmla="*/ 2481259 w 2641600"/>
                <a:gd name="connsiteY5" fmla="*/ 962025 h 962025"/>
                <a:gd name="connsiteX6" fmla="*/ 160341 w 2641600"/>
                <a:gd name="connsiteY6" fmla="*/ 962025 h 962025"/>
                <a:gd name="connsiteX7" fmla="*/ 0 w 2641600"/>
                <a:gd name="connsiteY7" fmla="*/ 801684 h 962025"/>
                <a:gd name="connsiteX8" fmla="*/ 0 w 2641600"/>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962025">
                  <a:moveTo>
                    <a:pt x="0" y="160341"/>
                  </a:moveTo>
                  <a:cubicBezTo>
                    <a:pt x="0" y="71787"/>
                    <a:pt x="71787" y="0"/>
                    <a:pt x="160341" y="0"/>
                  </a:cubicBezTo>
                  <a:lnTo>
                    <a:pt x="2481259" y="0"/>
                  </a:lnTo>
                  <a:cubicBezTo>
                    <a:pt x="2569813" y="0"/>
                    <a:pt x="2641600" y="71787"/>
                    <a:pt x="2641600" y="160341"/>
                  </a:cubicBezTo>
                  <a:lnTo>
                    <a:pt x="2641600" y="801684"/>
                  </a:lnTo>
                  <a:cubicBezTo>
                    <a:pt x="2641600" y="890238"/>
                    <a:pt x="2569813" y="962025"/>
                    <a:pt x="2481259" y="962025"/>
                  </a:cubicBezTo>
                  <a:lnTo>
                    <a:pt x="160341" y="962025"/>
                  </a:lnTo>
                  <a:cubicBezTo>
                    <a:pt x="71787" y="962025"/>
                    <a:pt x="0" y="890238"/>
                    <a:pt x="0" y="801684"/>
                  </a:cubicBezTo>
                  <a:lnTo>
                    <a:pt x="0" y="160341"/>
                  </a:ln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fontAlgn="auto">
                <a:lnSpc>
                  <a:spcPct val="150000"/>
                </a:lnSpc>
                <a:spcBef>
                  <a:spcPts val="0"/>
                </a:spcBef>
                <a:spcAft>
                  <a:spcPts val="0"/>
                </a:spcAft>
                <a:defRPr/>
              </a:pPr>
              <a:r>
                <a:rPr lang="zh-CN" altLang="en-US" sz="2400" kern="0" dirty="0">
                  <a:latin typeface="+mn-lt"/>
                  <a:ea typeface="微软雅黑" panose="020B0503020204020204" pitchFamily="34" charset="-122"/>
                </a:rPr>
                <a:t>物质层文化</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22" presetClass="entr" presetSubtype="8" fill="hold" nodeType="withEffect">
                                  <p:stCondLst>
                                    <p:cond delay="6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8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7947" y="93247"/>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sp>
        <p:nvSpPr>
          <p:cNvPr id="11" name="Text Box 44"/>
          <p:cNvSpPr txBox="1">
            <a:spLocks noChangeArrowheads="1"/>
          </p:cNvSpPr>
          <p:nvPr/>
        </p:nvSpPr>
        <p:spPr bwMode="auto">
          <a:xfrm>
            <a:off x="574054" y="1516368"/>
            <a:ext cx="518477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精神层文化主要是指企业的领导和员工共同信守的基本理念、价值标准、职业道德及精神风貌，它是企业文化的核心和灵魂，是形成企业文化的物质层和制度层的基础和原因。</a:t>
            </a:r>
            <a:endParaRPr lang="en-US" altLang="zh-CN" sz="2000" b="1">
              <a:latin typeface="微软雅黑" panose="020B0503020204020204" pitchFamily="34" charset="-122"/>
              <a:ea typeface="微软雅黑" panose="020B0503020204020204" pitchFamily="34" charset="-122"/>
            </a:endParaRPr>
          </a:p>
        </p:txBody>
      </p:sp>
      <p:sp>
        <p:nvSpPr>
          <p:cNvPr id="12" name="Text Box 44"/>
          <p:cNvSpPr txBox="1">
            <a:spLocks noChangeArrowheads="1"/>
          </p:cNvSpPr>
          <p:nvPr/>
        </p:nvSpPr>
        <p:spPr bwMode="auto">
          <a:xfrm>
            <a:off x="552969" y="3824535"/>
            <a:ext cx="51847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精神层文化也称为理念层文化，它是企业经营管理的指导思想，是企业价值观的集中表现，是企业之“魂”。有的企业也将其所有的理念统称为“企业哲学”</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b="1" dirty="0">
                <a:solidFill>
                  <a:srgbClr val="EB700B"/>
                </a:solidFill>
                <a:latin typeface="微软雅黑" panose="020B0503020204020204" pitchFamily="34" charset="-122"/>
                <a:ea typeface="微软雅黑" panose="020B0503020204020204" pitchFamily="34" charset="-122"/>
              </a:rPr>
              <a:t>有没有精神层，是衡量一个组织是否形成自己的企业文化的主要标志。</a:t>
            </a:r>
          </a:p>
        </p:txBody>
      </p:sp>
      <p:grpSp>
        <p:nvGrpSpPr>
          <p:cNvPr id="59396" name="组合 1"/>
          <p:cNvGrpSpPr/>
          <p:nvPr/>
        </p:nvGrpSpPr>
        <p:grpSpPr bwMode="auto">
          <a:xfrm>
            <a:off x="7321723" y="1556792"/>
            <a:ext cx="3629025" cy="1989137"/>
            <a:chOff x="480963" y="1924513"/>
            <a:chExt cx="3629135" cy="1990170"/>
          </a:xfrm>
        </p:grpSpPr>
        <p:sp>
          <p:nvSpPr>
            <p:cNvPr id="13" name="对角圆角矩形 12"/>
            <p:cNvSpPr/>
            <p:nvPr/>
          </p:nvSpPr>
          <p:spPr>
            <a:xfrm>
              <a:off x="480963" y="1924513"/>
              <a:ext cx="3629135" cy="1990170"/>
            </a:xfrm>
            <a:prstGeom prst="round2DiagRect">
              <a:avLst>
                <a:gd name="adj1" fmla="val 44509"/>
                <a:gd name="adj2" fmla="val 0"/>
              </a:avLst>
            </a:prstGeom>
            <a:gradFill flip="none" rotWithShape="1">
              <a:gsLst>
                <a:gs pos="67000">
                  <a:schemeClr val="bg1"/>
                </a:gs>
                <a:gs pos="98000">
                  <a:schemeClr val="bg1">
                    <a:lumMod val="85000"/>
                  </a:schemeClr>
                </a:gs>
              </a:gsLst>
              <a:lin ang="5400000" scaled="1"/>
              <a:tileRect/>
            </a:gradFill>
            <a:ln w="5715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对角圆角矩形 4"/>
            <p:cNvSpPr/>
            <p:nvPr/>
          </p:nvSpPr>
          <p:spPr>
            <a:xfrm>
              <a:off x="570716" y="2013620"/>
              <a:ext cx="3449629" cy="1172873"/>
            </a:xfrm>
            <a:custGeom>
              <a:avLst/>
              <a:gdLst/>
              <a:ahLst/>
              <a:cxnLst/>
              <a:rect l="l" t="t" r="r" b="b"/>
              <a:pathLst>
                <a:path w="3600400" h="1224136">
                  <a:moveTo>
                    <a:pt x="878791" y="0"/>
                  </a:moveTo>
                  <a:lnTo>
                    <a:pt x="3600400" y="0"/>
                  </a:lnTo>
                  <a:lnTo>
                    <a:pt x="3600400" y="1095621"/>
                  </a:lnTo>
                  <a:cubicBezTo>
                    <a:pt x="3600400" y="1139331"/>
                    <a:pt x="3597209" y="1182296"/>
                    <a:pt x="3589962" y="1224136"/>
                  </a:cubicBezTo>
                  <a:lnTo>
                    <a:pt x="0" y="1224136"/>
                  </a:lnTo>
                  <a:lnTo>
                    <a:pt x="0" y="878791"/>
                  </a:lnTo>
                  <a:cubicBezTo>
                    <a:pt x="0" y="393448"/>
                    <a:pt x="393448" y="0"/>
                    <a:pt x="878791" y="0"/>
                  </a:cubicBez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5" name="对角圆角矩形 4"/>
            <p:cNvSpPr/>
            <p:nvPr/>
          </p:nvSpPr>
          <p:spPr>
            <a:xfrm>
              <a:off x="582566" y="2013459"/>
              <a:ext cx="3425929" cy="1173771"/>
            </a:xfrm>
            <a:custGeom>
              <a:avLst/>
              <a:gdLst/>
              <a:ahLst/>
              <a:cxnLst/>
              <a:rect l="l" t="t" r="r" b="b"/>
              <a:pathLst>
                <a:path w="3718474" h="1273101">
                  <a:moveTo>
                    <a:pt x="913943" y="0"/>
                  </a:moveTo>
                  <a:lnTo>
                    <a:pt x="3718474" y="0"/>
                  </a:lnTo>
                  <a:lnTo>
                    <a:pt x="3288785" y="905598"/>
                  </a:lnTo>
                  <a:lnTo>
                    <a:pt x="3287157" y="904791"/>
                  </a:lnTo>
                  <a:lnTo>
                    <a:pt x="3104395" y="1273101"/>
                  </a:lnTo>
                  <a:lnTo>
                    <a:pt x="0" y="1273101"/>
                  </a:lnTo>
                  <a:lnTo>
                    <a:pt x="0" y="913942"/>
                  </a:lnTo>
                  <a:cubicBezTo>
                    <a:pt x="0" y="409186"/>
                    <a:pt x="409186" y="0"/>
                    <a:pt x="913943" y="0"/>
                  </a:cubicBez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dirty="0"/>
            </a:p>
          </p:txBody>
        </p:sp>
        <p:sp>
          <p:nvSpPr>
            <p:cNvPr id="59421" name="TextBox 15"/>
            <p:cNvSpPr txBox="1">
              <a:spLocks noChangeArrowheads="1"/>
            </p:cNvSpPr>
            <p:nvPr/>
          </p:nvSpPr>
          <p:spPr bwMode="auto">
            <a:xfrm>
              <a:off x="841003" y="2140537"/>
              <a:ext cx="2854565"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企业愿景、企业使命、核心价值观、企业精神、企业道德、企业作风等；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9422" name="TextBox 16"/>
            <p:cNvSpPr txBox="1">
              <a:spLocks noChangeArrowheads="1"/>
            </p:cNvSpPr>
            <p:nvPr/>
          </p:nvSpPr>
          <p:spPr bwMode="auto">
            <a:xfrm>
              <a:off x="594157" y="3353868"/>
              <a:ext cx="2695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rgbClr val="EB700B"/>
                  </a:solidFill>
                  <a:latin typeface="微软雅黑" panose="020B0503020204020204" pitchFamily="34" charset="-122"/>
                  <a:ea typeface="微软雅黑" panose="020B0503020204020204" pitchFamily="34" charset="-122"/>
                </a:rPr>
                <a:t>核心理念系统</a:t>
              </a:r>
            </a:p>
          </p:txBody>
        </p:sp>
        <p:sp>
          <p:nvSpPr>
            <p:cNvPr id="59423" name="TextBox 22"/>
            <p:cNvSpPr txBox="1">
              <a:spLocks noChangeArrowheads="1"/>
            </p:cNvSpPr>
            <p:nvPr/>
          </p:nvSpPr>
          <p:spPr bwMode="auto">
            <a:xfrm>
              <a:off x="3635012" y="2745636"/>
              <a:ext cx="37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9397" name="组合 3"/>
          <p:cNvGrpSpPr/>
          <p:nvPr/>
        </p:nvGrpSpPr>
        <p:grpSpPr bwMode="auto">
          <a:xfrm>
            <a:off x="7321723" y="4030117"/>
            <a:ext cx="3629025" cy="1990725"/>
            <a:chOff x="3635012" y="3671078"/>
            <a:chExt cx="3629135" cy="1990170"/>
          </a:xfrm>
        </p:grpSpPr>
        <p:sp>
          <p:nvSpPr>
            <p:cNvPr id="18" name="对角圆角矩形 17"/>
            <p:cNvSpPr/>
            <p:nvPr/>
          </p:nvSpPr>
          <p:spPr>
            <a:xfrm>
              <a:off x="3635012" y="3671078"/>
              <a:ext cx="3629135" cy="1990170"/>
            </a:xfrm>
            <a:prstGeom prst="round2DiagRect">
              <a:avLst>
                <a:gd name="adj1" fmla="val 44509"/>
                <a:gd name="adj2" fmla="val 0"/>
              </a:avLst>
            </a:prstGeom>
            <a:gradFill flip="none" rotWithShape="1">
              <a:gsLst>
                <a:gs pos="67000">
                  <a:schemeClr val="bg1"/>
                </a:gs>
                <a:gs pos="98000">
                  <a:schemeClr val="bg1">
                    <a:lumMod val="85000"/>
                  </a:schemeClr>
                </a:gs>
              </a:gsLst>
              <a:lin ang="5400000" scaled="1"/>
              <a:tileRect/>
            </a:gradFill>
            <a:ln w="57150">
              <a:solidFill>
                <a:srgbClr val="EB700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对角圆角矩形 4"/>
            <p:cNvSpPr/>
            <p:nvPr/>
          </p:nvSpPr>
          <p:spPr>
            <a:xfrm>
              <a:off x="3724765" y="3760185"/>
              <a:ext cx="3449629" cy="1172873"/>
            </a:xfrm>
            <a:custGeom>
              <a:avLst/>
              <a:gdLst/>
              <a:ahLst/>
              <a:cxnLst/>
              <a:rect l="l" t="t" r="r" b="b"/>
              <a:pathLst>
                <a:path w="3600400" h="1224136">
                  <a:moveTo>
                    <a:pt x="878791" y="0"/>
                  </a:moveTo>
                  <a:lnTo>
                    <a:pt x="3600400" y="0"/>
                  </a:lnTo>
                  <a:lnTo>
                    <a:pt x="3600400" y="1095621"/>
                  </a:lnTo>
                  <a:cubicBezTo>
                    <a:pt x="3600400" y="1139331"/>
                    <a:pt x="3597209" y="1182296"/>
                    <a:pt x="3589962" y="1224136"/>
                  </a:cubicBezTo>
                  <a:lnTo>
                    <a:pt x="0" y="1224136"/>
                  </a:lnTo>
                  <a:lnTo>
                    <a:pt x="0" y="878791"/>
                  </a:lnTo>
                  <a:cubicBezTo>
                    <a:pt x="0" y="393448"/>
                    <a:pt x="393448" y="0"/>
                    <a:pt x="878791" y="0"/>
                  </a:cubicBez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20" name="对角圆角矩形 4"/>
            <p:cNvSpPr/>
            <p:nvPr/>
          </p:nvSpPr>
          <p:spPr>
            <a:xfrm>
              <a:off x="3736615" y="3759953"/>
              <a:ext cx="3425929" cy="1172835"/>
            </a:xfrm>
            <a:custGeom>
              <a:avLst/>
              <a:gdLst/>
              <a:ahLst/>
              <a:cxnLst/>
              <a:rect l="l" t="t" r="r" b="b"/>
              <a:pathLst>
                <a:path w="3718474" h="1273101">
                  <a:moveTo>
                    <a:pt x="913943" y="0"/>
                  </a:moveTo>
                  <a:lnTo>
                    <a:pt x="3718474" y="0"/>
                  </a:lnTo>
                  <a:lnTo>
                    <a:pt x="3288785" y="905598"/>
                  </a:lnTo>
                  <a:lnTo>
                    <a:pt x="3287157" y="904791"/>
                  </a:lnTo>
                  <a:lnTo>
                    <a:pt x="3104395" y="1273101"/>
                  </a:lnTo>
                  <a:lnTo>
                    <a:pt x="0" y="1273101"/>
                  </a:lnTo>
                  <a:lnTo>
                    <a:pt x="0" y="913942"/>
                  </a:lnTo>
                  <a:cubicBezTo>
                    <a:pt x="0" y="409186"/>
                    <a:pt x="409186" y="0"/>
                    <a:pt x="913943" y="0"/>
                  </a:cubicBezTo>
                  <a:close/>
                </a:path>
              </a:pathLst>
            </a:cu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59413" name="TextBox 20"/>
            <p:cNvSpPr txBox="1">
              <a:spLocks noChangeArrowheads="1"/>
            </p:cNvSpPr>
            <p:nvPr/>
          </p:nvSpPr>
          <p:spPr bwMode="auto">
            <a:xfrm>
              <a:off x="4020807" y="3919735"/>
              <a:ext cx="2854565" cy="10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品牌理念、营销理念、服务理念、用人</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人才理念、品质理念等。</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59414" name="TextBox 21"/>
            <p:cNvSpPr txBox="1">
              <a:spLocks noChangeArrowheads="1"/>
            </p:cNvSpPr>
            <p:nvPr/>
          </p:nvSpPr>
          <p:spPr bwMode="auto">
            <a:xfrm>
              <a:off x="3748206" y="5100433"/>
              <a:ext cx="3193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rgbClr val="EB700B"/>
                  </a:solidFill>
                  <a:latin typeface="微软雅黑" panose="020B0503020204020204" pitchFamily="34" charset="-122"/>
                  <a:ea typeface="微软雅黑" panose="020B0503020204020204" pitchFamily="34" charset="-122"/>
                </a:rPr>
                <a:t>各模块理念集成</a:t>
              </a:r>
            </a:p>
          </p:txBody>
        </p:sp>
        <p:sp>
          <p:nvSpPr>
            <p:cNvPr id="59415" name="TextBox 23"/>
            <p:cNvSpPr txBox="1">
              <a:spLocks noChangeArrowheads="1"/>
            </p:cNvSpPr>
            <p:nvPr/>
          </p:nvSpPr>
          <p:spPr bwMode="auto">
            <a:xfrm>
              <a:off x="6754933" y="4472401"/>
              <a:ext cx="37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en-US" altLang="zh-CN" sz="2400" b="1">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24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126335" y="1915567"/>
            <a:ext cx="1125538" cy="3816350"/>
            <a:chOff x="6126335" y="1915567"/>
            <a:chExt cx="1125538" cy="3816350"/>
          </a:xfrm>
        </p:grpSpPr>
        <p:sp>
          <p:nvSpPr>
            <p:cNvPr id="25" name="矩形 24"/>
            <p:cNvSpPr/>
            <p:nvPr/>
          </p:nvSpPr>
          <p:spPr>
            <a:xfrm>
              <a:off x="6126335" y="2636292"/>
              <a:ext cx="630238" cy="2376487"/>
            </a:xfrm>
            <a:prstGeom prst="rect">
              <a:avLst/>
            </a:prstGeom>
          </p:spPr>
          <p:style>
            <a:lnRef idx="1">
              <a:schemeClr val="accent6"/>
            </a:lnRef>
            <a:fillRef idx="3">
              <a:schemeClr val="accent6"/>
            </a:fillRef>
            <a:effectRef idx="2">
              <a:schemeClr val="accent6"/>
            </a:effectRef>
            <a:fontRef idx="minor">
              <a:schemeClr val="lt1"/>
            </a:fontRef>
          </p:style>
          <p:txBody>
            <a:bodyPr vert="eaVert" lIns="0" rIns="0" anchor="ctr"/>
            <a:lstStyle/>
            <a:p>
              <a:pPr algn="ctr" fontAlgn="auto">
                <a:lnSpc>
                  <a:spcPct val="120000"/>
                </a:lnSpc>
                <a:spcBef>
                  <a:spcPts val="600"/>
                </a:spcBef>
                <a:spcAft>
                  <a:spcPts val="600"/>
                </a:spcAft>
                <a:defRPr/>
              </a:pPr>
              <a:endParaRPr lang="zh-CN" altLang="en-US" sz="1600" kern="0">
                <a:solidFill>
                  <a:sysClr val="window" lastClr="FFFFFF"/>
                </a:solidFill>
                <a:latin typeface="Impact" panose="020B0806030902050204" pitchFamily="34" charset="0"/>
                <a:ea typeface="微软雅黑" panose="020B0503020204020204" pitchFamily="34" charset="-122"/>
              </a:endParaRPr>
            </a:p>
          </p:txBody>
        </p:sp>
        <p:sp>
          <p:nvSpPr>
            <p:cNvPr id="26" name="TextBox 25"/>
            <p:cNvSpPr txBox="1"/>
            <p:nvPr/>
          </p:nvSpPr>
          <p:spPr>
            <a:xfrm>
              <a:off x="6194598" y="2595017"/>
              <a:ext cx="508000" cy="2405062"/>
            </a:xfrm>
            <a:prstGeom prst="rect">
              <a:avLst/>
            </a:prstGeom>
            <a:noFill/>
          </p:spPr>
          <p:txBody>
            <a:bodyPr vert="eaVert">
              <a:spAutoFit/>
            </a:bodyPr>
            <a:lstStyle/>
            <a:p>
              <a:pPr algn="ctr" fontAlgn="auto">
                <a:lnSpc>
                  <a:spcPts val="2400"/>
                </a:lnSpc>
                <a:spcBef>
                  <a:spcPts val="0"/>
                </a:spcBef>
                <a:spcAft>
                  <a:spcPts val="0"/>
                </a:spcAft>
                <a:defRPr/>
              </a:pPr>
              <a:r>
                <a:rPr lang="zh-CN" altLang="en-US" sz="2400" b="1" kern="0" spc="200" dirty="0">
                  <a:solidFill>
                    <a:schemeClr val="bg1"/>
                  </a:solidFill>
                  <a:latin typeface="微软雅黑" panose="020B0503020204020204" pitchFamily="34" charset="-122"/>
                  <a:ea typeface="微软雅黑" panose="020B0503020204020204" pitchFamily="34" charset="-122"/>
                </a:rPr>
                <a:t>核心层文化</a:t>
              </a:r>
              <a:endParaRPr lang="en-US" altLang="zh-CN" sz="2400" b="1" kern="0" spc="20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6373985" y="2688679"/>
              <a:ext cx="150813" cy="1508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椭圆 27"/>
            <p:cNvSpPr/>
            <p:nvPr/>
          </p:nvSpPr>
          <p:spPr>
            <a:xfrm>
              <a:off x="6373985" y="4769892"/>
              <a:ext cx="150813" cy="1508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直接连接符 28"/>
            <p:cNvCxnSpPr>
              <a:stCxn id="5" idx="0"/>
            </p:cNvCxnSpPr>
            <p:nvPr/>
          </p:nvCxnSpPr>
          <p:spPr>
            <a:xfrm flipH="1" flipV="1">
              <a:off x="6450185" y="2133054"/>
              <a:ext cx="0" cy="555625"/>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直接连接符 30"/>
            <p:cNvCxnSpPr/>
            <p:nvPr/>
          </p:nvCxnSpPr>
          <p:spPr>
            <a:xfrm flipV="1">
              <a:off x="6450185" y="1915567"/>
              <a:ext cx="801688" cy="217487"/>
            </a:xfrm>
            <a:prstGeom prst="line">
              <a:avLst/>
            </a:prstGeom>
          </p:spPr>
          <p:style>
            <a:lnRef idx="1">
              <a:schemeClr val="accent3"/>
            </a:lnRef>
            <a:fillRef idx="0">
              <a:schemeClr val="accent3"/>
            </a:fillRef>
            <a:effectRef idx="0">
              <a:schemeClr val="accent3"/>
            </a:effectRef>
            <a:fontRef idx="minor">
              <a:schemeClr val="tx1"/>
            </a:fontRef>
          </p:style>
        </p:cxnSp>
        <p:cxnSp>
          <p:nvCxnSpPr>
            <p:cNvPr id="2049" name="直接连接符 2048"/>
            <p:cNvCxnSpPr>
              <a:stCxn id="28" idx="4"/>
            </p:cNvCxnSpPr>
            <p:nvPr/>
          </p:nvCxnSpPr>
          <p:spPr>
            <a:xfrm>
              <a:off x="6450185" y="4920704"/>
              <a:ext cx="0" cy="53975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53" name="直接连接符 2052"/>
            <p:cNvCxnSpPr/>
            <p:nvPr/>
          </p:nvCxnSpPr>
          <p:spPr>
            <a:xfrm>
              <a:off x="6440660" y="5460454"/>
              <a:ext cx="620713" cy="271463"/>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 name="组合 1"/>
          <p:cNvGrpSpPr/>
          <p:nvPr/>
        </p:nvGrpSpPr>
        <p:grpSpPr>
          <a:xfrm>
            <a:off x="4606304" y="1352855"/>
            <a:ext cx="1295400" cy="1252538"/>
            <a:chOff x="4606304" y="1352855"/>
            <a:chExt cx="1295400" cy="1252538"/>
          </a:xfrm>
        </p:grpSpPr>
        <p:cxnSp>
          <p:nvCxnSpPr>
            <p:cNvPr id="2055" name="直接连接符 2054"/>
            <p:cNvCxnSpPr/>
            <p:nvPr/>
          </p:nvCxnSpPr>
          <p:spPr>
            <a:xfrm>
              <a:off x="4606304" y="1352855"/>
              <a:ext cx="1295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58" name="直接连接符 2057"/>
            <p:cNvCxnSpPr/>
            <p:nvPr/>
          </p:nvCxnSpPr>
          <p:spPr>
            <a:xfrm>
              <a:off x="5901704" y="1352855"/>
              <a:ext cx="0" cy="1252538"/>
            </a:xfrm>
            <a:prstGeom prst="line">
              <a:avLst/>
            </a:prstGeom>
          </p:spPr>
          <p:style>
            <a:lnRef idx="1">
              <a:schemeClr val="accent3"/>
            </a:lnRef>
            <a:fillRef idx="0">
              <a:schemeClr val="accent3"/>
            </a:fillRef>
            <a:effectRef idx="0">
              <a:schemeClr val="accent3"/>
            </a:effectRef>
            <a:fontRef idx="minor">
              <a:schemeClr val="tx1"/>
            </a:fontRef>
          </p:style>
        </p:cxn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9397"/>
                                        </p:tgtEl>
                                        <p:attrNameLst>
                                          <p:attrName>style.visibility</p:attrName>
                                        </p:attrNameLst>
                                      </p:cBhvr>
                                      <p:to>
                                        <p:strVal val="visible"/>
                                      </p:to>
                                    </p:set>
                                    <p:anim calcmode="lin" valueType="num">
                                      <p:cBhvr additive="base">
                                        <p:cTn id="26" dur="500" fill="hold"/>
                                        <p:tgtEl>
                                          <p:spTgt spid="59397"/>
                                        </p:tgtEl>
                                        <p:attrNameLst>
                                          <p:attrName>ppt_x</p:attrName>
                                        </p:attrNameLst>
                                      </p:cBhvr>
                                      <p:tavLst>
                                        <p:tav tm="0">
                                          <p:val>
                                            <p:strVal val="1+#ppt_w/2"/>
                                          </p:val>
                                        </p:tav>
                                        <p:tav tm="100000">
                                          <p:val>
                                            <p:strVal val="#ppt_x"/>
                                          </p:val>
                                        </p:tav>
                                      </p:tavLst>
                                    </p:anim>
                                    <p:anim calcmode="lin" valueType="num">
                                      <p:cBhvr additive="base">
                                        <p:cTn id="27" dur="500" fill="hold"/>
                                        <p:tgtEl>
                                          <p:spTgt spid="5939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9396"/>
                                        </p:tgtEl>
                                        <p:attrNameLst>
                                          <p:attrName>style.visibility</p:attrName>
                                        </p:attrNameLst>
                                      </p:cBhvr>
                                      <p:to>
                                        <p:strVal val="visible"/>
                                      </p:to>
                                    </p:set>
                                    <p:anim calcmode="lin" valueType="num">
                                      <p:cBhvr additive="base">
                                        <p:cTn id="30" dur="500" fill="hold"/>
                                        <p:tgtEl>
                                          <p:spTgt spid="59396"/>
                                        </p:tgtEl>
                                        <p:attrNameLst>
                                          <p:attrName>ppt_x</p:attrName>
                                        </p:attrNameLst>
                                      </p:cBhvr>
                                      <p:tavLst>
                                        <p:tav tm="0">
                                          <p:val>
                                            <p:strVal val="1+#ppt_w/2"/>
                                          </p:val>
                                        </p:tav>
                                        <p:tav tm="100000">
                                          <p:val>
                                            <p:strVal val="#ppt_x"/>
                                          </p:val>
                                        </p:tav>
                                      </p:tavLst>
                                    </p:anim>
                                    <p:anim calcmode="lin" valueType="num">
                                      <p:cBhvr additive="base">
                                        <p:cTn id="31"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998" y="2417125"/>
            <a:ext cx="6963115" cy="2400657"/>
          </a:xfrm>
          <a:prstGeom prst="rect">
            <a:avLst/>
          </a:prstGeom>
          <a:noFill/>
        </p:spPr>
        <p:txBody>
          <a:bodyPr wrap="square">
            <a:spAutoFit/>
          </a:bodyPr>
          <a:lstStyle/>
          <a:p>
            <a:pPr marL="285750" indent="-285750" fontAlgn="auto">
              <a:lnSpc>
                <a:spcPct val="15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为什么中国人过年的时候，无论怎样辛苦，都要回家和家人团聚？ </a:t>
            </a:r>
          </a:p>
          <a:p>
            <a:pPr marL="285750" indent="-285750" fontAlgn="auto">
              <a:lnSpc>
                <a:spcPct val="15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为什么许多人喜欢喝可乐，穿牛仔，看欧美的电影？ </a:t>
            </a:r>
          </a:p>
          <a:p>
            <a:pPr marL="285750" indent="-285750" fontAlgn="auto">
              <a:lnSpc>
                <a:spcPct val="15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为什么中国、日本、韩国、越南都拥有共同的传统节日？ </a:t>
            </a:r>
          </a:p>
          <a:p>
            <a:pPr marL="285750" indent="-285750" fontAlgn="auto">
              <a:lnSpc>
                <a:spcPct val="150000"/>
              </a:lnSpc>
              <a:spcBef>
                <a:spcPts val="0"/>
              </a:spcBef>
              <a:spcAft>
                <a:spcPts val="0"/>
              </a:spcAft>
              <a:buClr>
                <a:srgbClr val="EB700B"/>
              </a:buClr>
              <a:buFont typeface="Wingdings" panose="05000000000000000000" pitchFamily="2" charset="2"/>
              <a:buChar char="p"/>
              <a:defRPr/>
            </a:pPr>
            <a:r>
              <a:rPr lang="zh-CN" altLang="en-US" sz="2000" dirty="0">
                <a:latin typeface="微软雅黑" panose="020B0503020204020204" pitchFamily="34" charset="-122"/>
                <a:ea typeface="微软雅黑" panose="020B0503020204020204" pitchFamily="34" charset="-122"/>
              </a:rPr>
              <a:t>为什么南方人喜吃甜与鲜，北方人喜欢辣与咸？</a:t>
            </a:r>
          </a:p>
        </p:txBody>
      </p:sp>
      <p:sp>
        <p:nvSpPr>
          <p:cNvPr id="8" name="TextBox 53"/>
          <p:cNvSpPr txBox="1">
            <a:spLocks noChangeAspect="1" noChangeArrowheads="1"/>
          </p:cNvSpPr>
          <p:nvPr/>
        </p:nvSpPr>
        <p:spPr bwMode="auto">
          <a:xfrm>
            <a:off x="669133" y="148478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请您思考</a:t>
            </a:r>
          </a:p>
        </p:txBody>
      </p:sp>
      <p:sp>
        <p:nvSpPr>
          <p:cNvPr id="9" name="矩形 8"/>
          <p:cNvSpPr/>
          <p:nvPr/>
        </p:nvSpPr>
        <p:spPr>
          <a:xfrm>
            <a:off x="473870" y="1484784"/>
            <a:ext cx="98425" cy="504056"/>
          </a:xfrm>
          <a:prstGeom prst="rect">
            <a:avLst/>
          </a:prstGeom>
          <a:solidFill>
            <a:srgbClr val="EB70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9113" y="1988839"/>
            <a:ext cx="4223112" cy="45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randombar(horizontal)">
                                      <p:cBhvr>
                                        <p:cTn id="7" dur="500"/>
                                        <p:tgtEl>
                                          <p:spTgt spid="235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349"/>
                            </p:stCondLst>
                            <p:childTnLst>
                              <p:par>
                                <p:cTn id="18" presetID="52" presetClass="entr" presetSubtype="0" fill="hold" grpId="0" nodeType="afterEffect">
                                  <p:stCondLst>
                                    <p:cond delay="0"/>
                                  </p:stCondLst>
                                  <p:iterate type="lt">
                                    <p:tmPct val="0"/>
                                  </p:iterate>
                                  <p:childTnLst>
                                    <p:set>
                                      <p:cBhvr>
                                        <p:cTn id="19" dur="1" fill="hold">
                                          <p:stCondLst>
                                            <p:cond delay="0"/>
                                          </p:stCondLst>
                                        </p:cTn>
                                        <p:tgtEl>
                                          <p:spTgt spid="2"/>
                                        </p:tgtEl>
                                        <p:attrNameLst>
                                          <p:attrName>style.visibility</p:attrName>
                                        </p:attrNameLst>
                                      </p:cBhvr>
                                      <p:to>
                                        <p:strVal val="visible"/>
                                      </p:to>
                                    </p:set>
                                    <p:animScale>
                                      <p:cBhvr>
                                        <p:cTn id="2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
                                        </p:tgtEl>
                                        <p:attrNameLst>
                                          <p:attrName>ppt_x</p:attrName>
                                          <p:attrName>ppt_y</p:attrName>
                                        </p:attrNameLst>
                                      </p:cBhvr>
                                    </p:animMotion>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7947"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0418"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4"/>
          <p:cNvSpPr txBox="1">
            <a:spLocks noChangeArrowheads="1"/>
          </p:cNvSpPr>
          <p:nvPr/>
        </p:nvSpPr>
        <p:spPr bwMode="auto">
          <a:xfrm>
            <a:off x="768995" y="2277295"/>
            <a:ext cx="50896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企业愿景（或称企业远景）企业是对未来的一种憧憬和期望，是企业努力经营想要达到的长期目标，是企业发展的蓝图，体现企业永恒的追求。</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768995" y="4129088"/>
            <a:ext cx="5184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企业愿景要解决一个问题即</a:t>
            </a:r>
            <a:r>
              <a:rPr lang="zh-CN" altLang="en-US" sz="2000" b="1" dirty="0">
                <a:solidFill>
                  <a:srgbClr val="EB700B"/>
                </a:solidFill>
                <a:latin typeface="微软雅黑" panose="020B0503020204020204" pitchFamily="34" charset="-122"/>
                <a:ea typeface="微软雅黑" panose="020B0503020204020204" pitchFamily="34" charset="-122"/>
              </a:rPr>
              <a:t>“我们要成为什么？”</a:t>
            </a:r>
            <a:r>
              <a:rPr lang="zh-CN" altLang="en-US" sz="2000" dirty="0">
                <a:latin typeface="微软雅黑" panose="020B0503020204020204" pitchFamily="34" charset="-122"/>
                <a:ea typeface="微软雅黑" panose="020B0503020204020204" pitchFamily="34" charset="-122"/>
              </a:rPr>
              <a:t>反映了管理者对企业与业务的期望，描绘了未来向何处去，旨在为企业未来定位，它是引导企业前进的“灯塔”。</a:t>
            </a:r>
          </a:p>
        </p:txBody>
      </p:sp>
      <p:cxnSp>
        <p:nvCxnSpPr>
          <p:cNvPr id="9" name="直接连接符 8"/>
          <p:cNvCxnSpPr/>
          <p:nvPr/>
        </p:nvCxnSpPr>
        <p:spPr>
          <a:xfrm>
            <a:off x="6242050" y="2277295"/>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242050" y="1626678"/>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dirty="0">
                <a:solidFill>
                  <a:srgbClr val="EB700B"/>
                </a:solidFill>
                <a:latin typeface="微软雅黑" panose="020B0503020204020204" pitchFamily="34" charset="-122"/>
                <a:ea typeface="微软雅黑" panose="020B0503020204020204" pitchFamily="34" charset="-122"/>
              </a:rPr>
              <a:t>企业愿景举例：</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242050" y="2409339"/>
            <a:ext cx="5399088" cy="3677930"/>
          </a:xfrm>
          <a:prstGeom prst="rect">
            <a:avLst/>
          </a:prstGeom>
        </p:spPr>
        <p:txBody>
          <a:bodyPr>
            <a:spAutoFit/>
          </a:bodyPr>
          <a:lstStyle/>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迪斯尼公司</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成为全球的超级娱乐公司；</a:t>
            </a:r>
            <a:endParaRPr lang="en-US"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索尼</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成为最知名的企业，改变日本产品在世界上的劣质形象；</a:t>
            </a:r>
            <a:endParaRPr lang="en-US"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联想公司</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未来的联想应该是高科技的联想、服务的联想、国际化的联想；</a:t>
            </a:r>
            <a:endParaRPr lang="en-US"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戴尔计算机公司</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在市场份额、股东回报和客户满意度三个方面成为世界领先的基于开放标准的计算机公司。</a:t>
            </a:r>
            <a:endParaRPr lang="en-US" sz="2000" dirty="0">
              <a:solidFill>
                <a:srgbClr val="0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25475" y="1556792"/>
            <a:ext cx="5400675" cy="4464596"/>
            <a:chOff x="625475" y="1556792"/>
            <a:chExt cx="5400675" cy="4464596"/>
          </a:xfrm>
        </p:grpSpPr>
        <p:sp>
          <p:nvSpPr>
            <p:cNvPr id="6" name="矩形 5"/>
            <p:cNvSpPr/>
            <p:nvPr/>
          </p:nvSpPr>
          <p:spPr>
            <a:xfrm>
              <a:off x="625475" y="1989138"/>
              <a:ext cx="5400675" cy="4032250"/>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p:cNvSpPr txBox="1"/>
            <p:nvPr/>
          </p:nvSpPr>
          <p:spPr>
            <a:xfrm>
              <a:off x="5305499" y="1556792"/>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1</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childTnLst>
                          </p:cTn>
                        </p:par>
                        <p:par>
                          <p:cTn id="21" fill="hold">
                            <p:stCondLst>
                              <p:cond delay="1500"/>
                            </p:stCondLst>
                            <p:childTnLst>
                              <p:par>
                                <p:cTn id="22" presetID="2" presetClass="entr" presetSubtype="1"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440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6300"/>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8450"/>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1923"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1442"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4"/>
          <p:cNvSpPr txBox="1">
            <a:spLocks noChangeArrowheads="1"/>
          </p:cNvSpPr>
          <p:nvPr/>
        </p:nvSpPr>
        <p:spPr bwMode="auto">
          <a:xfrm>
            <a:off x="768995" y="1797699"/>
            <a:ext cx="518413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企业使命就是指</a:t>
            </a:r>
            <a:r>
              <a:rPr lang="zh-CN" altLang="en-US" sz="2000" b="1" dirty="0">
                <a:latin typeface="微软雅黑" panose="020B0503020204020204" pitchFamily="34" charset="-122"/>
                <a:ea typeface="微软雅黑" panose="020B0503020204020204" pitchFamily="34" charset="-122"/>
              </a:rPr>
              <a:t>“企业的业务（任务）是什么？”</a:t>
            </a:r>
            <a:r>
              <a:rPr lang="zh-CN" altLang="en-US" sz="2000" dirty="0">
                <a:latin typeface="微软雅黑" panose="020B0503020204020204" pitchFamily="34" charset="-122"/>
                <a:ea typeface="微软雅黑" panose="020B0503020204020204" pitchFamily="34" charset="-122"/>
              </a:rPr>
              <a:t>，它描述了一个组织在社会中为其顾客生产产品和提供服务的基本功能，一个组织的使命是其存在的原因，是企业经营管理的全部意义所在。</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768995" y="4134805"/>
            <a:ext cx="5184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企业使命为企业建立了统一的精神和追求，可以焕起所有员工崇高的使命感，是引导和激发全体员工持之以恒、为企业不断实现新的发展和超越而努力奋斗的动力之源。</a:t>
            </a:r>
          </a:p>
        </p:txBody>
      </p:sp>
      <p:cxnSp>
        <p:nvCxnSpPr>
          <p:cNvPr id="9" name="直接连接符 8"/>
          <p:cNvCxnSpPr/>
          <p:nvPr/>
        </p:nvCxnSpPr>
        <p:spPr>
          <a:xfrm>
            <a:off x="6242050" y="2420938"/>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242050" y="1753537"/>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a:solidFill>
                  <a:srgbClr val="EB700B"/>
                </a:solidFill>
                <a:latin typeface="微软雅黑" panose="020B0503020204020204" pitchFamily="34" charset="-122"/>
                <a:ea typeface="微软雅黑" panose="020B0503020204020204" pitchFamily="34" charset="-122"/>
              </a:rPr>
              <a:t>企业使命举例：</a:t>
            </a:r>
            <a:endParaRPr lang="en-US" altLang="zh-CN" sz="2800" b="1">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242050" y="2781300"/>
            <a:ext cx="5399088" cy="3108543"/>
          </a:xfrm>
          <a:prstGeom prst="rect">
            <a:avLst/>
          </a:prstGeom>
        </p:spPr>
        <p:txBody>
          <a:bodyPr>
            <a:spAutoFit/>
          </a:bodyPr>
          <a:lstStyle/>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latin typeface="微软雅黑" panose="020B0503020204020204" pitchFamily="34" charset="-122"/>
                <a:ea typeface="微软雅黑" panose="020B0503020204020204" pitchFamily="34" charset="-122"/>
              </a:rPr>
              <a:t>迪斯尼公司</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使人们过得快活；</a:t>
            </a: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latin typeface="微软雅黑" panose="020B0503020204020204" pitchFamily="34" charset="-122"/>
                <a:ea typeface="微软雅黑" panose="020B0503020204020204" pitchFamily="34" charset="-122"/>
              </a:rPr>
              <a:t>索尼</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体验发展技术，造福大众的快乐；</a:t>
            </a: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latin typeface="微软雅黑" panose="020B0503020204020204" pitchFamily="34" charset="-122"/>
                <a:ea typeface="微软雅黑" panose="020B0503020204020204" pitchFamily="34" charset="-122"/>
              </a:rPr>
              <a:t>沃尔玛</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天天低价；</a:t>
            </a: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zh-CN" altLang="en-US" sz="2000" dirty="0">
                <a:latin typeface="微软雅黑" panose="020B0503020204020204" pitchFamily="34" charset="-122"/>
                <a:ea typeface="微软雅黑" panose="020B0503020204020204" pitchFamily="34" charset="-122"/>
              </a:rPr>
              <a:t>阿里巴巴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让天下没有难做的生意；</a:t>
            </a:r>
          </a:p>
          <a:p>
            <a:pPr marL="285750" indent="-285750" fontAlgn="auto">
              <a:lnSpc>
                <a:spcPct val="130000"/>
              </a:lnSpc>
              <a:spcBef>
                <a:spcPts val="600"/>
              </a:spcBef>
              <a:spcAft>
                <a:spcPts val="600"/>
              </a:spcAft>
              <a:buClr>
                <a:srgbClr val="EB700B"/>
              </a:buClr>
              <a:buFont typeface="Wingdings" panose="05000000000000000000" pitchFamily="2" charset="2"/>
              <a:buChar char="q"/>
              <a:defRPr/>
            </a:pPr>
            <a:r>
              <a:rPr lang="en-US" altLang="zh-CN" sz="2000" dirty="0">
                <a:latin typeface="微软雅黑" panose="020B0503020204020204" pitchFamily="34" charset="-122"/>
                <a:ea typeface="微软雅黑" panose="020B0503020204020204" pitchFamily="34" charset="-122"/>
              </a:rPr>
              <a:t>IBM——</a:t>
            </a:r>
            <a:r>
              <a:rPr lang="zh-CN" altLang="en-US" sz="2000" dirty="0">
                <a:latin typeface="微软雅黑" panose="020B0503020204020204" pitchFamily="34" charset="-122"/>
                <a:ea typeface="微软雅黑" panose="020B0503020204020204" pitchFamily="34" charset="-122"/>
              </a:rPr>
              <a:t>无论是一大步，还是一小步，总是带动世界的脚步。</a:t>
            </a:r>
          </a:p>
        </p:txBody>
      </p:sp>
      <p:grpSp>
        <p:nvGrpSpPr>
          <p:cNvPr id="2" name="组合 1"/>
          <p:cNvGrpSpPr/>
          <p:nvPr/>
        </p:nvGrpSpPr>
        <p:grpSpPr>
          <a:xfrm>
            <a:off x="625475" y="1044783"/>
            <a:ext cx="5458924" cy="4976605"/>
            <a:chOff x="625475" y="1044783"/>
            <a:chExt cx="5458924" cy="4976605"/>
          </a:xfrm>
        </p:grpSpPr>
        <p:sp>
          <p:nvSpPr>
            <p:cNvPr id="6" name="矩形 5"/>
            <p:cNvSpPr/>
            <p:nvPr/>
          </p:nvSpPr>
          <p:spPr>
            <a:xfrm>
              <a:off x="625475" y="1556792"/>
              <a:ext cx="5400675" cy="4464596"/>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12" name="TextBox 11"/>
            <p:cNvSpPr txBox="1"/>
            <p:nvPr/>
          </p:nvSpPr>
          <p:spPr>
            <a:xfrm>
              <a:off x="5386772" y="1044783"/>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2</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childTnLst>
                          </p:cTn>
                        </p:par>
                        <p:par>
                          <p:cTn id="21" fill="hold">
                            <p:stCondLst>
                              <p:cond delay="1500"/>
                            </p:stCondLst>
                            <p:childTnLst>
                              <p:par>
                                <p:cTn id="22" presetID="2" presetClass="entr" presetSubtype="1"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4199"/>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5599"/>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6550"/>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7850"/>
                            </p:stCondLst>
                            <p:childTnLst>
                              <p:par>
                                <p:cTn id="47" presetID="10" presetClass="entr" presetSubtype="0" fill="hold" grpId="0" nodeType="afterEffect">
                                  <p:stCondLst>
                                    <p:cond delay="0"/>
                                  </p:stCondLst>
                                  <p:iterate type="wd">
                                    <p:tmPct val="10000"/>
                                  </p:iterate>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995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2466"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4"/>
          <p:cNvSpPr txBox="1">
            <a:spLocks noChangeArrowheads="1"/>
          </p:cNvSpPr>
          <p:nvPr/>
        </p:nvSpPr>
        <p:spPr bwMode="auto">
          <a:xfrm>
            <a:off x="671566" y="1907682"/>
            <a:ext cx="530849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价值观是指一个人对周围客观事物的是非曲直、好坏善恶的评价标准。企业的核心价值观是企业要实现自身愿景、使命所必须遵循的最基本的价值标准和价值信仰，是企业经营的一套永恒的指导原则，是企业得以安身立命的根本。</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644634" y="4542860"/>
            <a:ext cx="530849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即是</a:t>
            </a:r>
            <a:r>
              <a:rPr lang="zh-CN" altLang="en-US" sz="2000" b="1" dirty="0">
                <a:solidFill>
                  <a:srgbClr val="EB700B"/>
                </a:solidFill>
                <a:latin typeface="微软雅黑" panose="020B0503020204020204" pitchFamily="34" charset="-122"/>
                <a:ea typeface="微软雅黑" panose="020B0503020204020204" pitchFamily="34" charset="-122"/>
              </a:rPr>
              <a:t>企业倡导什么、反对什么、赞赏什么、批判什么的基本原则</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核心价值观在企业的文化体系中处于核心地位，是企业的灵魂。</a:t>
            </a:r>
          </a:p>
        </p:txBody>
      </p:sp>
      <p:cxnSp>
        <p:nvCxnSpPr>
          <p:cNvPr id="9" name="直接连接符 8"/>
          <p:cNvCxnSpPr/>
          <p:nvPr/>
        </p:nvCxnSpPr>
        <p:spPr>
          <a:xfrm>
            <a:off x="6242050" y="2155818"/>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213910" y="1427607"/>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dirty="0">
                <a:solidFill>
                  <a:srgbClr val="EB700B"/>
                </a:solidFill>
                <a:latin typeface="微软雅黑" panose="020B0503020204020204" pitchFamily="34" charset="-122"/>
                <a:ea typeface="微软雅黑" panose="020B0503020204020204" pitchFamily="34" charset="-122"/>
              </a:rPr>
              <a:t>核心价值观举例：</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184643" y="2336949"/>
            <a:ext cx="5673584" cy="3924151"/>
          </a:xfrm>
          <a:prstGeom prst="rect">
            <a:avLst/>
          </a:prstGeom>
        </p:spPr>
        <p:txBody>
          <a:bodyPr wrap="square">
            <a:spAutoFit/>
          </a:bodyPr>
          <a:lstStyle/>
          <a:p>
            <a:pPr marL="285750" indent="-285750" fontAlgn="auto">
              <a:lnSpc>
                <a:spcPct val="130000"/>
              </a:lnSpc>
              <a:spcBef>
                <a:spcPts val="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通用电气的核心价值观</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坚持诚信、注重业绩、渴望变革。</a:t>
            </a:r>
          </a:p>
          <a:p>
            <a:pPr marL="285750" indent="-285750" fontAlgn="auto">
              <a:lnSpc>
                <a:spcPct val="130000"/>
              </a:lnSpc>
              <a:spcBef>
                <a:spcPts val="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星巴克的核心价值观</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为客人煮好每一杯咖啡。你可能今天面对的是第</a:t>
            </a:r>
            <a:r>
              <a:rPr lang="en-US" altLang="zh-CN" sz="2000" dirty="0">
                <a:solidFill>
                  <a:srgbClr val="000000"/>
                </a:solidFill>
                <a:latin typeface="微软雅黑" panose="020B0503020204020204" pitchFamily="34" charset="-122"/>
                <a:ea typeface="微软雅黑" panose="020B0503020204020204" pitchFamily="34" charset="-122"/>
              </a:rPr>
              <a:t>100</a:t>
            </a:r>
            <a:r>
              <a:rPr lang="zh-CN" altLang="en-US" sz="2000" dirty="0">
                <a:solidFill>
                  <a:srgbClr val="000000"/>
                </a:solidFill>
                <a:latin typeface="微软雅黑" panose="020B0503020204020204" pitchFamily="34" charset="-122"/>
                <a:ea typeface="微软雅黑" panose="020B0503020204020204" pitchFamily="34" charset="-122"/>
              </a:rPr>
              <a:t>位客人，可对客人来说，喝到的却是第一杯咖啡。</a:t>
            </a:r>
          </a:p>
          <a:p>
            <a:pPr marL="285750" indent="-285750" fontAlgn="auto">
              <a:lnSpc>
                <a:spcPct val="130000"/>
              </a:lnSpc>
              <a:spcBef>
                <a:spcPts val="0"/>
              </a:spcBef>
              <a:spcAft>
                <a:spcPts val="600"/>
              </a:spcAft>
              <a:buClr>
                <a:srgbClr val="EB700B"/>
              </a:buClr>
              <a:buFont typeface="Wingdings" panose="05000000000000000000" pitchFamily="2" charset="2"/>
              <a:buChar char="q"/>
              <a:defRPr/>
            </a:pPr>
            <a:r>
              <a:rPr lang="en-US" altLang="zh-CN" sz="2000" dirty="0">
                <a:solidFill>
                  <a:srgbClr val="000000"/>
                </a:solidFill>
                <a:latin typeface="微软雅黑" panose="020B0503020204020204" pitchFamily="34" charset="-122"/>
                <a:ea typeface="微软雅黑" panose="020B0503020204020204" pitchFamily="34" charset="-122"/>
              </a:rPr>
              <a:t>IBM</a:t>
            </a:r>
            <a:r>
              <a:rPr lang="zh-CN" altLang="en-US" sz="2000" dirty="0">
                <a:solidFill>
                  <a:srgbClr val="000000"/>
                </a:solidFill>
                <a:latin typeface="微软雅黑" panose="020B0503020204020204" pitchFamily="34" charset="-122"/>
                <a:ea typeface="微软雅黑" panose="020B0503020204020204" pitchFamily="34" charset="-122"/>
              </a:rPr>
              <a:t>公司的核心价值观</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第一，尊重员工；第二，用户至上；第三，追求卓越。</a:t>
            </a:r>
          </a:p>
          <a:p>
            <a:pPr marL="285750" indent="-285750" fontAlgn="auto">
              <a:lnSpc>
                <a:spcPct val="130000"/>
              </a:lnSpc>
              <a:spcBef>
                <a:spcPts val="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麦当劳的核心价值观</a:t>
            </a:r>
            <a:r>
              <a:rPr lang="en-US" altLang="zh-CN" sz="2000" dirty="0">
                <a:solidFill>
                  <a:srgbClr val="000000"/>
                </a:solidFill>
                <a:latin typeface="微软雅黑" panose="020B0503020204020204" pitchFamily="34" charset="-122"/>
                <a:ea typeface="微软雅黑" panose="020B0503020204020204" pitchFamily="34" charset="-122"/>
              </a:rPr>
              <a:t>——QSCV</a:t>
            </a:r>
            <a:r>
              <a:rPr lang="zh-CN" altLang="en-US" sz="2000" dirty="0">
                <a:solidFill>
                  <a:srgbClr val="000000"/>
                </a:solidFill>
                <a:latin typeface="微软雅黑" panose="020B0503020204020204" pitchFamily="34" charset="-122"/>
                <a:ea typeface="微软雅黑" panose="020B0503020204020204" pitchFamily="34" charset="-122"/>
              </a:rPr>
              <a:t>（质量、服务、清洁、价值）。</a:t>
            </a:r>
          </a:p>
        </p:txBody>
      </p:sp>
      <p:grpSp>
        <p:nvGrpSpPr>
          <p:cNvPr id="2" name="组合 1"/>
          <p:cNvGrpSpPr/>
          <p:nvPr/>
        </p:nvGrpSpPr>
        <p:grpSpPr>
          <a:xfrm>
            <a:off x="625475" y="1140155"/>
            <a:ext cx="5400675" cy="4881233"/>
            <a:chOff x="625475" y="1140155"/>
            <a:chExt cx="5400675" cy="4881233"/>
          </a:xfrm>
        </p:grpSpPr>
        <p:sp>
          <p:nvSpPr>
            <p:cNvPr id="6" name="矩形 5"/>
            <p:cNvSpPr/>
            <p:nvPr/>
          </p:nvSpPr>
          <p:spPr>
            <a:xfrm>
              <a:off x="625475" y="1556792"/>
              <a:ext cx="5400675" cy="4464596"/>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12" name="TextBox 11"/>
            <p:cNvSpPr txBox="1"/>
            <p:nvPr/>
          </p:nvSpPr>
          <p:spPr>
            <a:xfrm>
              <a:off x="5291893" y="1140155"/>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3</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childTnLst>
                          </p:cTn>
                        </p:par>
                        <p:par>
                          <p:cTn id="21" fill="hold">
                            <p:stCondLst>
                              <p:cond delay="1500"/>
                            </p:stCondLst>
                            <p:childTnLst>
                              <p:par>
                                <p:cTn id="22" presetID="2" presetClass="entr" presetSubtype="1"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5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485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8149"/>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10449"/>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7947"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3490"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4"/>
          <p:cNvSpPr txBox="1">
            <a:spLocks noChangeArrowheads="1"/>
          </p:cNvSpPr>
          <p:nvPr/>
        </p:nvSpPr>
        <p:spPr bwMode="auto">
          <a:xfrm>
            <a:off x="818902" y="2423274"/>
            <a:ext cx="51121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企业精神：指企业员工所具有的共同</a:t>
            </a:r>
            <a:r>
              <a:rPr lang="zh-CN" altLang="en-US" sz="2000" b="1" dirty="0">
                <a:solidFill>
                  <a:srgbClr val="EB700B"/>
                </a:solidFill>
                <a:latin typeface="微软雅黑" panose="020B0503020204020204" pitchFamily="34" charset="-122"/>
                <a:ea typeface="微软雅黑" panose="020B0503020204020204" pitchFamily="34" charset="-122"/>
              </a:rPr>
              <a:t>内心态度、思想境界和理想追求。</a:t>
            </a:r>
            <a:r>
              <a:rPr lang="zh-CN" altLang="en-US" sz="2000" dirty="0">
                <a:latin typeface="微软雅黑" panose="020B0503020204020204" pitchFamily="34" charset="-122"/>
                <a:ea typeface="微软雅黑" panose="020B0503020204020204" pitchFamily="34" charset="-122"/>
              </a:rPr>
              <a:t>它表达着企业的精神风貌和企业的风气（所以，企业精神类同企业风气）。</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841003" y="4365625"/>
            <a:ext cx="51121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b="1" dirty="0">
                <a:solidFill>
                  <a:srgbClr val="EB700B"/>
                </a:solidFill>
                <a:latin typeface="微软雅黑" panose="020B0503020204020204" pitchFamily="34" charset="-122"/>
                <a:ea typeface="微软雅黑" panose="020B0503020204020204" pitchFamily="34" charset="-122"/>
              </a:rPr>
              <a:t>注意：</a:t>
            </a:r>
            <a:r>
              <a:rPr lang="zh-CN" altLang="en-US" sz="2000" dirty="0">
                <a:latin typeface="微软雅黑" panose="020B0503020204020204" pitchFamily="34" charset="-122"/>
                <a:ea typeface="微软雅黑" panose="020B0503020204020204" pitchFamily="34" charset="-122"/>
              </a:rPr>
              <a:t>广义的企业精神就是指企业的精神层文化，与企业理念、企业哲学的内涵相似，主要是指企业经营管理的指导思想。</a:t>
            </a:r>
          </a:p>
        </p:txBody>
      </p:sp>
      <p:cxnSp>
        <p:nvCxnSpPr>
          <p:cNvPr id="9" name="直接连接符 8"/>
          <p:cNvCxnSpPr/>
          <p:nvPr/>
        </p:nvCxnSpPr>
        <p:spPr>
          <a:xfrm>
            <a:off x="6242050" y="2420938"/>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242050" y="1808369"/>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dirty="0">
                <a:solidFill>
                  <a:srgbClr val="EB700B"/>
                </a:solidFill>
                <a:latin typeface="微软雅黑" panose="020B0503020204020204" pitchFamily="34" charset="-122"/>
                <a:ea typeface="微软雅黑" panose="020B0503020204020204" pitchFamily="34" charset="-122"/>
              </a:rPr>
              <a:t>企业精神举例：</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242050" y="2708275"/>
            <a:ext cx="5399088" cy="3239348"/>
          </a:xfrm>
          <a:prstGeom prst="rect">
            <a:avLst/>
          </a:prstGeom>
        </p:spPr>
        <p:txBody>
          <a:bodyPr>
            <a:spAutoFit/>
          </a:bodyPr>
          <a:lstStyle/>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海尔精神</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敬业报国，追求卓越。</a:t>
            </a:r>
            <a:endParaRPr lang="en-US" altLang="zh-CN"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松下“七精神”</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产业报国，光明正大，和睦团结，奋斗向上，礼貌谦让，顺应时势，感恩戴德。</a:t>
            </a:r>
            <a:endParaRPr lang="en-US" altLang="zh-CN"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中国铁建十一局集团第五工程有限公司</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不畏艰辛 ，勇攀高峰，行业领先，创誉中外。</a:t>
            </a:r>
            <a:endParaRPr lang="en-US" altLang="zh-CN"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en-US" altLang="zh-CN" sz="2000" dirty="0">
                <a:solidFill>
                  <a:srgbClr val="000000"/>
                </a:solidFill>
                <a:latin typeface="微软雅黑" panose="020B0503020204020204" pitchFamily="34" charset="-122"/>
                <a:ea typeface="微软雅黑" panose="020B0503020204020204" pitchFamily="34" charset="-122"/>
              </a:rPr>
              <a:t>SANY</a:t>
            </a:r>
            <a:r>
              <a:rPr lang="zh-CN" altLang="en-US" sz="2000" dirty="0">
                <a:solidFill>
                  <a:srgbClr val="000000"/>
                </a:solidFill>
                <a:latin typeface="微软雅黑" panose="020B0503020204020204" pitchFamily="34" charset="-122"/>
                <a:ea typeface="微软雅黑" panose="020B0503020204020204" pitchFamily="34" charset="-122"/>
              </a:rPr>
              <a:t>精神</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自强不息，产业报国。</a:t>
            </a:r>
          </a:p>
        </p:txBody>
      </p:sp>
      <p:grpSp>
        <p:nvGrpSpPr>
          <p:cNvPr id="2" name="组合 1"/>
          <p:cNvGrpSpPr/>
          <p:nvPr/>
        </p:nvGrpSpPr>
        <p:grpSpPr>
          <a:xfrm>
            <a:off x="625475" y="1556792"/>
            <a:ext cx="5400675" cy="4464596"/>
            <a:chOff x="625475" y="1556792"/>
            <a:chExt cx="5400675" cy="4464596"/>
          </a:xfrm>
        </p:grpSpPr>
        <p:sp>
          <p:nvSpPr>
            <p:cNvPr id="6" name="矩形 5"/>
            <p:cNvSpPr/>
            <p:nvPr/>
          </p:nvSpPr>
          <p:spPr>
            <a:xfrm>
              <a:off x="625475" y="1989138"/>
              <a:ext cx="5400675" cy="4032250"/>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12" name="TextBox 11"/>
            <p:cNvSpPr txBox="1"/>
            <p:nvPr/>
          </p:nvSpPr>
          <p:spPr>
            <a:xfrm>
              <a:off x="5305499" y="1556792"/>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4</a:t>
              </a: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childTnLst>
                          </p:cTn>
                        </p:par>
                        <p:par>
                          <p:cTn id="21" fill="hold">
                            <p:stCondLst>
                              <p:cond delay="1500"/>
                            </p:stCondLst>
                            <p:childTnLst>
                              <p:par>
                                <p:cTn id="22" presetID="2" presetClass="entr" presetSubtype="1"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425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6900"/>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9350"/>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7947" y="260648"/>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4514"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44"/>
          <p:cNvSpPr txBox="1">
            <a:spLocks noChangeArrowheads="1"/>
          </p:cNvSpPr>
          <p:nvPr/>
        </p:nvSpPr>
        <p:spPr bwMode="auto">
          <a:xfrm>
            <a:off x="769751" y="2507968"/>
            <a:ext cx="51121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企业道德是指企业依靠社会舆论、传统习惯和内心信念来维持的，以善恶评价为标推的道德原则、道德规范和道德活动的综合。</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868340" y="4290482"/>
            <a:ext cx="51121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在处理内、外关系过程中始终保持高水平的道德标准是实现最大成功的关键（蒙牛：</a:t>
            </a:r>
            <a:r>
              <a:rPr lang="zh-CN" altLang="en-US" sz="2000" b="1" dirty="0">
                <a:solidFill>
                  <a:srgbClr val="EB700B"/>
                </a:solidFill>
                <a:latin typeface="微软雅黑" panose="020B0503020204020204" pitchFamily="34" charset="-122"/>
                <a:ea typeface="微软雅黑" panose="020B0503020204020204" pitchFamily="34" charset="-122"/>
              </a:rPr>
              <a:t>小胜凭智，大胜靠德</a:t>
            </a:r>
            <a:r>
              <a:rPr lang="zh-CN" altLang="en-US" sz="2000" dirty="0">
                <a:latin typeface="微软雅黑" panose="020B0503020204020204" pitchFamily="34" charset="-122"/>
                <a:ea typeface="微软雅黑" panose="020B0503020204020204" pitchFamily="34" charset="-122"/>
              </a:rPr>
              <a:t>）。</a:t>
            </a:r>
          </a:p>
        </p:txBody>
      </p:sp>
      <p:cxnSp>
        <p:nvCxnSpPr>
          <p:cNvPr id="9" name="直接连接符 8"/>
          <p:cNvCxnSpPr/>
          <p:nvPr/>
        </p:nvCxnSpPr>
        <p:spPr>
          <a:xfrm>
            <a:off x="6223384" y="2179353"/>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199188" y="1465476"/>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a:solidFill>
                  <a:srgbClr val="EB700B"/>
                </a:solidFill>
                <a:latin typeface="微软雅黑" panose="020B0503020204020204" pitchFamily="34" charset="-122"/>
                <a:ea typeface="微软雅黑" panose="020B0503020204020204" pitchFamily="34" charset="-122"/>
              </a:rPr>
              <a:t>企业精神举例：</a:t>
            </a:r>
            <a:endParaRPr lang="en-US" altLang="zh-CN" sz="2800" b="1">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223384" y="2323815"/>
            <a:ext cx="5399088" cy="853567"/>
          </a:xfrm>
          <a:prstGeom prst="rect">
            <a:avLst/>
          </a:prstGeom>
        </p:spPr>
        <p:txBody>
          <a:bodyPr>
            <a:spAutoFit/>
          </a:bodyPr>
          <a:lstStyle/>
          <a:p>
            <a:pPr marL="285750" indent="-285750" fontAlgn="auto">
              <a:lnSpc>
                <a:spcPct val="130000"/>
              </a:lnSpc>
              <a:spcBef>
                <a:spcPts val="300"/>
              </a:spcBef>
              <a:spcAft>
                <a:spcPts val="600"/>
              </a:spcAft>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杭州胡庆余堂药店</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戒欺：采办务真，修制务精；药业关系性命，尤为万不可欺。</a:t>
            </a:r>
          </a:p>
        </p:txBody>
      </p:sp>
      <p:grpSp>
        <p:nvGrpSpPr>
          <p:cNvPr id="5" name="组合 4"/>
          <p:cNvGrpSpPr/>
          <p:nvPr/>
        </p:nvGrpSpPr>
        <p:grpSpPr>
          <a:xfrm>
            <a:off x="625475" y="1556792"/>
            <a:ext cx="5400675" cy="4464596"/>
            <a:chOff x="625475" y="1556792"/>
            <a:chExt cx="5400675" cy="4464596"/>
          </a:xfrm>
        </p:grpSpPr>
        <p:sp>
          <p:nvSpPr>
            <p:cNvPr id="6" name="矩形 5"/>
            <p:cNvSpPr/>
            <p:nvPr/>
          </p:nvSpPr>
          <p:spPr>
            <a:xfrm>
              <a:off x="625475" y="1989138"/>
              <a:ext cx="5400675" cy="4032250"/>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12" name="TextBox 11"/>
            <p:cNvSpPr txBox="1"/>
            <p:nvPr/>
          </p:nvSpPr>
          <p:spPr>
            <a:xfrm>
              <a:off x="5305499" y="1556792"/>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5</a:t>
              </a:r>
            </a:p>
          </p:txBody>
        </p:sp>
      </p:grpSp>
      <p:sp>
        <p:nvSpPr>
          <p:cNvPr id="13" name="Text Box 44"/>
          <p:cNvSpPr txBox="1">
            <a:spLocks noChangeArrowheads="1"/>
          </p:cNvSpPr>
          <p:nvPr/>
        </p:nvSpPr>
        <p:spPr bwMode="auto">
          <a:xfrm>
            <a:off x="6223384" y="3321843"/>
            <a:ext cx="5399088"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spcAft>
                <a:spcPts val="600"/>
              </a:spcAft>
            </a:pPr>
            <a:r>
              <a:rPr lang="zh-CN" altLang="en-US" sz="2000" b="1" dirty="0">
                <a:solidFill>
                  <a:srgbClr val="EB700B"/>
                </a:solidFill>
                <a:latin typeface="微软雅黑" panose="020B0503020204020204" pitchFamily="34" charset="-122"/>
                <a:ea typeface="微软雅黑" panose="020B0503020204020204" pitchFamily="34" charset="-122"/>
              </a:rPr>
              <a:t>道德标准高的企业与道德水平较低的竞争者相比主要有三大优势：</a:t>
            </a:r>
          </a:p>
          <a:p>
            <a:pPr>
              <a:lnSpc>
                <a:spcPct val="135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）更能激发员工的干劲；</a:t>
            </a:r>
          </a:p>
          <a:p>
            <a:pPr>
              <a:lnSpc>
                <a:spcPct val="135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）更容易吸引到高水平的人才，从而拥有了基本的竞争优势和获利保障；</a:t>
            </a:r>
          </a:p>
          <a:p>
            <a:pPr>
              <a:lnSpc>
                <a:spcPct val="135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）可以与客户、竞争对手和公众建立起更好的关系，从而更有利于企业追求利润。</a:t>
            </a:r>
          </a:p>
        </p:txBody>
      </p:sp>
      <p:cxnSp>
        <p:nvCxnSpPr>
          <p:cNvPr id="16" name="直接连接符 15"/>
          <p:cNvCxnSpPr/>
          <p:nvPr/>
        </p:nvCxnSpPr>
        <p:spPr>
          <a:xfrm>
            <a:off x="6223384" y="3245471"/>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grpId="0" nodeType="withEffect">
                                  <p:stCondLst>
                                    <p:cond delay="2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childTnLst>
                          </p:cTn>
                        </p:par>
                        <p:par>
                          <p:cTn id="21" fill="hold">
                            <p:stCondLst>
                              <p:cond delay="1500"/>
                            </p:stCondLst>
                            <p:childTnLst>
                              <p:par>
                                <p:cTn id="22" presetID="2" presetClass="entr" presetSubtype="1" fill="hold" grpId="0" nodeType="afterEffect">
                                  <p:stCondLst>
                                    <p:cond delay="0"/>
                                  </p:stCondLst>
                                  <p:iterate type="lt">
                                    <p:tmPct val="10000"/>
                                  </p:iterate>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53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5800"/>
                            </p:stCondLst>
                            <p:childTnLst>
                              <p:par>
                                <p:cTn id="39" presetID="5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Scale>
                                      <p:cBhvr>
                                        <p:cTn id="4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gtEl>
                                        <p:attrNameLst>
                                          <p:attrName>ppt_x</p:attrName>
                                          <p:attrName>ppt_y</p:attrName>
                                        </p:attrNameLst>
                                      </p:cBhvr>
                                    </p:animMotion>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6593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、精神层文化（核心层）</a:t>
            </a:r>
          </a:p>
        </p:txBody>
      </p:sp>
      <p:pic>
        <p:nvPicPr>
          <p:cNvPr id="65538" name="Picture 2" descr="D:\Teliss_Tong\Copy\定期备份\工作备份\！PPT图片及版面资源\06-PPT精选插图\12-标签\方形阴影.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5913438"/>
            <a:ext cx="5400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5475" y="1989138"/>
            <a:ext cx="5400675" cy="4032250"/>
          </a:xfrm>
          <a:prstGeom prst="rect">
            <a:avLst/>
          </a:prstGeom>
          <a:solidFill>
            <a:srgbClr val="EB700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39" name="Text Box 44"/>
          <p:cNvSpPr txBox="1">
            <a:spLocks noChangeArrowheads="1"/>
          </p:cNvSpPr>
          <p:nvPr/>
        </p:nvSpPr>
        <p:spPr bwMode="auto">
          <a:xfrm>
            <a:off x="903171" y="2550436"/>
            <a:ext cx="504011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企业作风是企业处事待物所表现出的一贯的态度或行为，是企业在长期生产经营过程中形成的独特风格。</a:t>
            </a:r>
            <a:endParaRPr lang="en-US" altLang="zh-CN" sz="2000" b="1" dirty="0">
              <a:latin typeface="微软雅黑" panose="020B0503020204020204" pitchFamily="34" charset="-122"/>
              <a:ea typeface="微软雅黑" panose="020B0503020204020204" pitchFamily="34" charset="-122"/>
            </a:endParaRPr>
          </a:p>
        </p:txBody>
      </p:sp>
      <p:sp>
        <p:nvSpPr>
          <p:cNvPr id="40" name="Text Box 44"/>
          <p:cNvSpPr txBox="1">
            <a:spLocks noChangeArrowheads="1"/>
          </p:cNvSpPr>
          <p:nvPr/>
        </p:nvSpPr>
        <p:spPr bwMode="auto">
          <a:xfrm>
            <a:off x="805755" y="4228290"/>
            <a:ext cx="504011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企业作风能反映和折射一个企业的精神风貌和员工的精神状态，</a:t>
            </a:r>
            <a:r>
              <a:rPr lang="zh-CN" altLang="en-US" sz="2000" b="1" dirty="0">
                <a:latin typeface="微软雅黑" panose="020B0503020204020204" pitchFamily="34" charset="-122"/>
                <a:ea typeface="微软雅黑" panose="020B0503020204020204" pitchFamily="34" charset="-122"/>
              </a:rPr>
              <a:t>体现企业整体素质和对外形象。</a:t>
            </a:r>
          </a:p>
        </p:txBody>
      </p:sp>
      <p:cxnSp>
        <p:nvCxnSpPr>
          <p:cNvPr id="9" name="直接连接符 8"/>
          <p:cNvCxnSpPr/>
          <p:nvPr/>
        </p:nvCxnSpPr>
        <p:spPr>
          <a:xfrm>
            <a:off x="6242050" y="2420938"/>
            <a:ext cx="5399088" cy="0"/>
          </a:xfrm>
          <a:prstGeom prst="line">
            <a:avLst/>
          </a:prstGeom>
          <a:ln>
            <a:solidFill>
              <a:srgbClr val="EB700B"/>
            </a:solidFill>
          </a:ln>
        </p:spPr>
        <p:style>
          <a:lnRef idx="1">
            <a:schemeClr val="accent1"/>
          </a:lnRef>
          <a:fillRef idx="0">
            <a:schemeClr val="accent1"/>
          </a:fillRef>
          <a:effectRef idx="0">
            <a:schemeClr val="accent1"/>
          </a:effectRef>
          <a:fontRef idx="minor">
            <a:schemeClr val="tx1"/>
          </a:fontRef>
        </p:style>
      </p:cxnSp>
      <p:sp>
        <p:nvSpPr>
          <p:cNvPr id="45" name="Text Box 44"/>
          <p:cNvSpPr txBox="1">
            <a:spLocks noChangeArrowheads="1"/>
          </p:cNvSpPr>
          <p:nvPr/>
        </p:nvSpPr>
        <p:spPr bwMode="auto">
          <a:xfrm>
            <a:off x="6242050" y="1806859"/>
            <a:ext cx="4787900"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800" b="1" dirty="0">
                <a:solidFill>
                  <a:srgbClr val="EB700B"/>
                </a:solidFill>
                <a:latin typeface="微软雅黑" panose="020B0503020204020204" pitchFamily="34" charset="-122"/>
                <a:ea typeface="微软雅黑" panose="020B0503020204020204" pitchFamily="34" charset="-122"/>
              </a:rPr>
              <a:t>企业作风举例：</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sp>
        <p:nvSpPr>
          <p:cNvPr id="10" name="矩形 9"/>
          <p:cNvSpPr/>
          <p:nvPr/>
        </p:nvSpPr>
        <p:spPr>
          <a:xfrm>
            <a:off x="6242050" y="2708275"/>
            <a:ext cx="5399088" cy="2323713"/>
          </a:xfrm>
          <a:prstGeom prst="rect">
            <a:avLst/>
          </a:prstGeom>
        </p:spPr>
        <p:txBody>
          <a:bodyPr>
            <a:spAutoFit/>
          </a:bodyPr>
          <a:lstStyle/>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某企业作风</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团结进取，勇于创新，雷厉风行，求真务实。</a:t>
            </a:r>
            <a:endParaRPr lang="en-US" altLang="zh-CN"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海尔作风</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迅速反应，马上行动。（现改为：人单合一，速决速胜。）</a:t>
            </a:r>
            <a:endParaRPr lang="en-US" altLang="zh-CN" sz="20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30000"/>
              </a:lnSpc>
              <a:spcBef>
                <a:spcPts val="300"/>
              </a:spcBef>
              <a:spcAft>
                <a:spcPts val="600"/>
              </a:spcAft>
              <a:buClr>
                <a:srgbClr val="EB700B"/>
              </a:buClr>
              <a:buFont typeface="Wingdings" panose="05000000000000000000" pitchFamily="2" charset="2"/>
              <a:buChar char="q"/>
              <a:defRPr/>
            </a:pPr>
            <a:r>
              <a:rPr lang="zh-CN" altLang="en-US" sz="2000" dirty="0">
                <a:solidFill>
                  <a:srgbClr val="000000"/>
                </a:solidFill>
                <a:latin typeface="微软雅黑" panose="020B0503020204020204" pitchFamily="34" charset="-122"/>
                <a:ea typeface="微软雅黑" panose="020B0503020204020204" pitchFamily="34" charset="-122"/>
              </a:rPr>
              <a:t>太阳雨作风</a:t>
            </a:r>
            <a:r>
              <a:rPr lang="en-US" altLang="zh-CN" sz="2000" dirty="0">
                <a:solidFill>
                  <a:srgbClr val="000000"/>
                </a:solidFill>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快速反应，效率为先。</a:t>
            </a:r>
          </a:p>
        </p:txBody>
      </p:sp>
      <p:sp>
        <p:nvSpPr>
          <p:cNvPr id="12" name="TextBox 11"/>
          <p:cNvSpPr txBox="1"/>
          <p:nvPr/>
        </p:nvSpPr>
        <p:spPr>
          <a:xfrm>
            <a:off x="5305499" y="1556792"/>
            <a:ext cx="697627" cy="1015663"/>
          </a:xfrm>
          <a:prstGeom prst="rect">
            <a:avLst/>
          </a:prstGeom>
          <a:noFill/>
        </p:spPr>
        <p:txBody>
          <a:bodyPr wrap="none">
            <a:spAutoFit/>
          </a:bodyPr>
          <a:lstStyle/>
          <a:p>
            <a:pPr fontAlgn="auto">
              <a:spcBef>
                <a:spcPts val="0"/>
              </a:spcBef>
              <a:spcAft>
                <a:spcPts val="0"/>
              </a:spcAft>
              <a:defRPr/>
            </a:pPr>
            <a:r>
              <a:rPr lang="en-US" sz="6000" dirty="0">
                <a:solidFill>
                  <a:srgbClr val="EB700B"/>
                </a:solidFill>
                <a:effectLst>
                  <a:reflection blurRad="6350" stA="55000" endA="300" endPos="45500" dir="5400000" sy="-100000" algn="bl" rotWithShape="0"/>
                </a:effectLst>
                <a:latin typeface="Arial Black" panose="020B0A04020102020204" pitchFamily="34" charset="0"/>
                <a:ea typeface="+mn-ea"/>
              </a:rPr>
              <a:t>6</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Scale>
                                      <p:cBhvr>
                                        <p:cTn id="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
                                        </p:tgtEl>
                                        <p:attrNameLst>
                                          <p:attrName>ppt_x</p:attrName>
                                          <p:attrName>ppt_y</p:attrName>
                                        </p:attrNameLst>
                                      </p:cBhvr>
                                    </p:animMotion>
                                    <p:animEffect transition="in" filter="fade">
                                      <p:cBhvr>
                                        <p:cTn id="9" dur="1000"/>
                                        <p:tgtEl>
                                          <p:spTgt spid="39"/>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40"/>
                                        </p:tgtEl>
                                        <p:attrNameLst>
                                          <p:attrName>style.visibility</p:attrName>
                                        </p:attrNameLst>
                                      </p:cBhvr>
                                      <p:to>
                                        <p:strVal val="visible"/>
                                      </p:to>
                                    </p:set>
                                    <p:animScale>
                                      <p:cBhvr>
                                        <p:cTn id="1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
                                        </p:tgtEl>
                                        <p:attrNameLst>
                                          <p:attrName>ppt_x</p:attrName>
                                          <p:attrName>ppt_y</p:attrName>
                                        </p:attrNameLst>
                                      </p:cBhvr>
                                    </p:animMotion>
                                    <p:animEffect transition="in" filter="fade">
                                      <p:cBhvr>
                                        <p:cTn id="14" dur="1000"/>
                                        <p:tgtEl>
                                          <p:spTgt spid="40"/>
                                        </p:tgtEl>
                                      </p:cBhvr>
                                    </p:animEffect>
                                  </p:childTnLst>
                                </p:cTn>
                              </p:par>
                            </p:childTnLst>
                          </p:cTn>
                        </p:par>
                        <p:par>
                          <p:cTn id="15" fill="hold">
                            <p:stCondLst>
                              <p:cond delay="1000"/>
                            </p:stCondLst>
                            <p:childTnLst>
                              <p:par>
                                <p:cTn id="16" presetID="2" presetClass="entr" presetSubtype="1" fill="hold" grpId="0" nodeType="afterEffect">
                                  <p:stCondLst>
                                    <p:cond delay="0"/>
                                  </p:stCondLst>
                                  <p:iterate type="lt">
                                    <p:tmPct val="10000"/>
                                  </p:iterate>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par>
                          <p:cTn id="24" fill="hold">
                            <p:stCondLst>
                              <p:cond delay="3799"/>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par>
                          <p:cTn id="28" fill="hold">
                            <p:stCondLst>
                              <p:cond delay="585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5" grpId="0"/>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995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、制度层文化（中间层）</a:t>
            </a:r>
          </a:p>
        </p:txBody>
      </p:sp>
      <p:sp>
        <p:nvSpPr>
          <p:cNvPr id="11" name="Text Box 44"/>
          <p:cNvSpPr txBox="1">
            <a:spLocks noChangeArrowheads="1"/>
          </p:cNvSpPr>
          <p:nvPr/>
        </p:nvSpPr>
        <p:spPr bwMode="auto">
          <a:xfrm>
            <a:off x="6659563" y="951625"/>
            <a:ext cx="525377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制度层文化，是指具有本企业文化特色的各种规章制度、道德规范和行为准则的总称，也包括企业内部长期形成的企业风俗，</a:t>
            </a:r>
            <a:r>
              <a:rPr lang="zh-CN" altLang="en-US" sz="2000" b="1" dirty="0">
                <a:solidFill>
                  <a:srgbClr val="EB700B"/>
                </a:solidFill>
                <a:latin typeface="微软雅黑" panose="020B0503020204020204" pitchFamily="34" charset="-122"/>
                <a:ea typeface="微软雅黑" panose="020B0503020204020204" pitchFamily="34" charset="-122"/>
              </a:rPr>
              <a:t>反映出特定企业组织的“游戏规则”。</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12" name="Text Box 44"/>
          <p:cNvSpPr txBox="1">
            <a:spLocks noChangeArrowheads="1"/>
          </p:cNvSpPr>
          <p:nvPr/>
        </p:nvSpPr>
        <p:spPr bwMode="auto">
          <a:xfrm>
            <a:off x="7368530" y="3321235"/>
            <a:ext cx="432117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制度层文化是企业文化理论研究与企业实际运作结合最紧密的部分，具有将精神文化转化为物质文化的功能，它属于企业文化的中间层。企业制度层有的也称之为行为层文化。</a:t>
            </a:r>
            <a:endParaRPr lang="zh-CN" altLang="en-US" sz="2000"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08955" y="1415148"/>
            <a:ext cx="6891064" cy="4102084"/>
            <a:chOff x="1547664" y="1916832"/>
            <a:chExt cx="6891064" cy="4102084"/>
          </a:xfrm>
          <a:effectLst>
            <a:outerShdw blurRad="50800" dist="38100" dir="5400000" algn="t" rotWithShape="0">
              <a:prstClr val="black">
                <a:alpha val="40000"/>
              </a:prstClr>
            </a:outerShdw>
            <a:reflection blurRad="6350" stA="52000" endA="300" endPos="35000" dir="5400000" sy="-100000" algn="bl" rotWithShape="0"/>
          </a:effectLst>
        </p:grpSpPr>
        <p:sp>
          <p:nvSpPr>
            <p:cNvPr id="32" name="椭圆 13"/>
            <p:cNvSpPr/>
            <p:nvPr/>
          </p:nvSpPr>
          <p:spPr>
            <a:xfrm>
              <a:off x="1547664" y="1916832"/>
              <a:ext cx="6891064" cy="4102084"/>
            </a:xfrm>
            <a:custGeom>
              <a:avLst/>
              <a:gdLst/>
              <a:ahLst/>
              <a:cxnLst/>
              <a:rect l="l" t="t" r="r" b="b"/>
              <a:pathLst>
                <a:path w="6891064" h="4102084">
                  <a:moveTo>
                    <a:pt x="1330962" y="0"/>
                  </a:moveTo>
                  <a:cubicBezTo>
                    <a:pt x="2066032" y="0"/>
                    <a:pt x="2661924" y="595892"/>
                    <a:pt x="2661924" y="1330962"/>
                  </a:cubicBezTo>
                  <a:cubicBezTo>
                    <a:pt x="2661924" y="1390298"/>
                    <a:pt x="2658041" y="1448727"/>
                    <a:pt x="2649134" y="1505827"/>
                  </a:cubicBezTo>
                  <a:cubicBezTo>
                    <a:pt x="2778013" y="1462779"/>
                    <a:pt x="2915942" y="1440160"/>
                    <a:pt x="3059154" y="1440160"/>
                  </a:cubicBezTo>
                  <a:cubicBezTo>
                    <a:pt x="3587316" y="1440160"/>
                    <a:pt x="4043625" y="1747801"/>
                    <a:pt x="4257244" y="2194349"/>
                  </a:cubicBezTo>
                  <a:cubicBezTo>
                    <a:pt x="4389206" y="1597870"/>
                    <a:pt x="4921414" y="1152128"/>
                    <a:pt x="5557730" y="1152128"/>
                  </a:cubicBezTo>
                  <a:cubicBezTo>
                    <a:pt x="6294110" y="1152128"/>
                    <a:pt x="6891064" y="1749082"/>
                    <a:pt x="6891064" y="2485462"/>
                  </a:cubicBezTo>
                  <a:cubicBezTo>
                    <a:pt x="6891064" y="3221842"/>
                    <a:pt x="6294110" y="3818796"/>
                    <a:pt x="5557730" y="3818796"/>
                  </a:cubicBezTo>
                  <a:cubicBezTo>
                    <a:pt x="5028319" y="3818796"/>
                    <a:pt x="4570973" y="3510248"/>
                    <a:pt x="4357130" y="3062483"/>
                  </a:cubicBezTo>
                  <a:cubicBezTo>
                    <a:pt x="4225140" y="3657521"/>
                    <a:pt x="3694064" y="4102084"/>
                    <a:pt x="3059154" y="4102084"/>
                  </a:cubicBezTo>
                  <a:cubicBezTo>
                    <a:pt x="2537729" y="4102084"/>
                    <a:pt x="2086335" y="3802241"/>
                    <a:pt x="1869271" y="3364932"/>
                  </a:cubicBezTo>
                  <a:cubicBezTo>
                    <a:pt x="1746936" y="3614648"/>
                    <a:pt x="1489669" y="3784921"/>
                    <a:pt x="1192633" y="3784921"/>
                  </a:cubicBezTo>
                  <a:cubicBezTo>
                    <a:pt x="772574" y="3784921"/>
                    <a:pt x="432048" y="3444395"/>
                    <a:pt x="432048" y="3024336"/>
                  </a:cubicBezTo>
                  <a:cubicBezTo>
                    <a:pt x="432048" y="2810872"/>
                    <a:pt x="519986" y="2617947"/>
                    <a:pt x="662209" y="2480424"/>
                  </a:cubicBezTo>
                  <a:cubicBezTo>
                    <a:pt x="265888" y="2250889"/>
                    <a:pt x="0" y="1821976"/>
                    <a:pt x="0" y="1330962"/>
                  </a:cubicBezTo>
                  <a:cubicBezTo>
                    <a:pt x="0" y="595892"/>
                    <a:pt x="595892" y="0"/>
                    <a:pt x="1330962" y="0"/>
                  </a:cubicBezTo>
                  <a:close/>
                </a:path>
              </a:pathLst>
            </a:custGeom>
            <a:solidFill>
              <a:srgbClr val="EB700B"/>
            </a:solidFill>
            <a:ln w="190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p:cNvSpPr/>
            <p:nvPr/>
          </p:nvSpPr>
          <p:spPr>
            <a:xfrm>
              <a:off x="1786268" y="2175572"/>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p:cNvSpPr/>
            <p:nvPr/>
          </p:nvSpPr>
          <p:spPr>
            <a:xfrm>
              <a:off x="3563888" y="3618176"/>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椭圆 34"/>
            <p:cNvSpPr/>
            <p:nvPr/>
          </p:nvSpPr>
          <p:spPr>
            <a:xfrm>
              <a:off x="2195736" y="4405608"/>
              <a:ext cx="1071119" cy="1071119"/>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椭圆 35"/>
            <p:cNvSpPr/>
            <p:nvPr/>
          </p:nvSpPr>
          <p:spPr>
            <a:xfrm>
              <a:off x="6047097" y="3334489"/>
              <a:ext cx="2142238" cy="2142238"/>
            </a:xfrm>
            <a:prstGeom prst="ellipse">
              <a:avLst/>
            </a:prstGeom>
            <a:solidFill>
              <a:schemeClr val="bg1"/>
            </a:solidFill>
            <a:ln>
              <a:noFill/>
            </a:ln>
            <a:effectLst>
              <a:innerShdw blurRad="533400" dist="292100" dir="18900000">
                <a:schemeClr val="accent3">
                  <a:lumMod val="5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7" name="TextBox 36"/>
          <p:cNvSpPr txBox="1"/>
          <p:nvPr/>
        </p:nvSpPr>
        <p:spPr>
          <a:xfrm>
            <a:off x="1125538" y="4297363"/>
            <a:ext cx="914400" cy="400050"/>
          </a:xfrm>
          <a:prstGeom prst="rect">
            <a:avLst/>
          </a:prstGeom>
          <a:noFill/>
        </p:spPr>
        <p:txBody>
          <a:bodyPr>
            <a:spAutoFit/>
          </a:bodyPr>
          <a:lstStyle/>
          <a:p>
            <a:pPr algn="ct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制度</a:t>
            </a:r>
          </a:p>
        </p:txBody>
      </p:sp>
      <p:sp>
        <p:nvSpPr>
          <p:cNvPr id="38" name="TextBox 37"/>
          <p:cNvSpPr txBox="1"/>
          <p:nvPr/>
        </p:nvSpPr>
        <p:spPr>
          <a:xfrm>
            <a:off x="839788" y="2422525"/>
            <a:ext cx="1814512" cy="1052513"/>
          </a:xfrm>
          <a:prstGeom prst="rect">
            <a:avLst/>
          </a:prstGeom>
          <a:noFill/>
        </p:spPr>
        <p:txBody>
          <a:bodyPr>
            <a:spAutoFit/>
          </a:bodyPr>
          <a:lstStyle/>
          <a:p>
            <a:pPr fontAlgn="auto">
              <a:lnSpc>
                <a:spcPct val="130000"/>
              </a:lnSpc>
              <a:spcBef>
                <a:spcPts val="0"/>
              </a:spcBef>
              <a:spcAft>
                <a:spcPts val="0"/>
              </a:spcAft>
              <a:defRPr/>
            </a:pPr>
            <a:r>
              <a:rPr lang="zh-CN" altLang="en-US" sz="1200" dirty="0">
                <a:solidFill>
                  <a:srgbClr val="000000"/>
                </a:solidFill>
                <a:latin typeface="微软雅黑" panose="020B0503020204020204" pitchFamily="34" charset="-122"/>
                <a:ea typeface="微软雅黑" panose="020B0503020204020204" pitchFamily="34" charset="-122"/>
              </a:rPr>
              <a:t>各组织普遍存在的管理制度；如人事管理制度（有的融入</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员工手册</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当中）。</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066800" y="2055813"/>
            <a:ext cx="1285875" cy="40011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一般制度</a:t>
            </a:r>
          </a:p>
        </p:txBody>
      </p:sp>
      <p:sp>
        <p:nvSpPr>
          <p:cNvPr id="40" name="TextBox 39"/>
          <p:cNvSpPr txBox="1"/>
          <p:nvPr/>
        </p:nvSpPr>
        <p:spPr>
          <a:xfrm>
            <a:off x="2625725" y="3879850"/>
            <a:ext cx="1812925" cy="1052596"/>
          </a:xfrm>
          <a:prstGeom prst="rect">
            <a:avLst/>
          </a:prstGeom>
          <a:noFill/>
        </p:spPr>
        <p:txBody>
          <a:bodyPr>
            <a:spAutoFit/>
          </a:bodyPr>
          <a:lstStyle/>
          <a:p>
            <a:pPr fontAlgn="auto">
              <a:lnSpc>
                <a:spcPct val="130000"/>
              </a:lnSpc>
              <a:spcBef>
                <a:spcPts val="0"/>
              </a:spcBef>
              <a:spcAft>
                <a:spcPts val="0"/>
              </a:spcAft>
              <a:defRPr/>
            </a:pPr>
            <a:r>
              <a:rPr lang="zh-CN" altLang="en-US" sz="1200" dirty="0">
                <a:solidFill>
                  <a:srgbClr val="000000"/>
                </a:solidFill>
                <a:latin typeface="微软雅黑" panose="020B0503020204020204" pitchFamily="34" charset="-122"/>
                <a:ea typeface="微软雅黑" panose="020B0503020204020204" pitchFamily="34" charset="-122"/>
              </a:rPr>
              <a:t>组织特有的一些制度，如员工评议干部制度、干部员工平等对话制度、总结表彰制度等。</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851150" y="3514725"/>
            <a:ext cx="1285875" cy="40011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特殊制度</a:t>
            </a:r>
          </a:p>
        </p:txBody>
      </p:sp>
      <p:sp>
        <p:nvSpPr>
          <p:cNvPr id="42" name="TextBox 41"/>
          <p:cNvSpPr txBox="1"/>
          <p:nvPr/>
        </p:nvSpPr>
        <p:spPr>
          <a:xfrm>
            <a:off x="5146675" y="3636963"/>
            <a:ext cx="1814513" cy="812530"/>
          </a:xfrm>
          <a:prstGeom prst="rect">
            <a:avLst/>
          </a:prstGeom>
          <a:noFill/>
        </p:spPr>
        <p:txBody>
          <a:bodyPr>
            <a:spAutoFit/>
          </a:bodyPr>
          <a:lstStyle/>
          <a:p>
            <a:pPr fontAlgn="auto">
              <a:lnSpc>
                <a:spcPct val="130000"/>
              </a:lnSpc>
              <a:spcBef>
                <a:spcPts val="0"/>
              </a:spcBef>
              <a:spcAft>
                <a:spcPts val="0"/>
              </a:spcAft>
              <a:defRPr/>
            </a:pPr>
            <a:r>
              <a:rPr lang="zh-CN" altLang="en-US" sz="1200" dirty="0">
                <a:solidFill>
                  <a:srgbClr val="000000"/>
                </a:solidFill>
                <a:latin typeface="微软雅黑" panose="020B0503020204020204" pitchFamily="34" charset="-122"/>
                <a:ea typeface="微软雅黑" panose="020B0503020204020204" pitchFamily="34" charset="-122"/>
              </a:rPr>
              <a:t>它是指组织内部长期形成、约定俗成的典礼、仪式、风俗活动等。</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373688" y="3270250"/>
            <a:ext cx="1285875" cy="400110"/>
          </a:xfrm>
          <a:prstGeom prst="rect">
            <a:avLst/>
          </a:prstGeom>
          <a:noFill/>
        </p:spPr>
        <p:txBody>
          <a:bodyPr>
            <a:spAutoFit/>
          </a:bodyPr>
          <a:lstStyle/>
          <a:p>
            <a:pPr fontAlgn="auto">
              <a:spcBef>
                <a:spcPts val="0"/>
              </a:spcBef>
              <a:spcAft>
                <a:spcPts val="0"/>
              </a:spcAft>
              <a:defRPr/>
            </a:pPr>
            <a:r>
              <a:rPr lang="zh-CN" altLang="en-US" sz="2000" b="1" dirty="0">
                <a:solidFill>
                  <a:srgbClr val="EB700B"/>
                </a:solidFill>
                <a:latin typeface="微软雅黑" panose="020B0503020204020204" pitchFamily="34" charset="-122"/>
                <a:ea typeface="微软雅黑" panose="020B0503020204020204" pitchFamily="34" charset="-122"/>
              </a:rPr>
              <a:t>组织风俗</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strVal val="#ppt_w+.3"/>
                                          </p:val>
                                        </p:tav>
                                        <p:tav tm="100000">
                                          <p:val>
                                            <p:strVal val="#ppt_w"/>
                                          </p:val>
                                        </p:tav>
                                      </p:tavLst>
                                    </p:anim>
                                    <p:anim calcmode="lin" valueType="num">
                                      <p:cBhvr>
                                        <p:cTn id="30" dur="1000" fill="hold"/>
                                        <p:tgtEl>
                                          <p:spTgt spid="40"/>
                                        </p:tgtEl>
                                        <p:attrNameLst>
                                          <p:attrName>ppt_h</p:attrName>
                                        </p:attrNameLst>
                                      </p:cBhvr>
                                      <p:tavLst>
                                        <p:tav tm="0">
                                          <p:val>
                                            <p:strVal val="#ppt_h"/>
                                          </p:val>
                                        </p:tav>
                                        <p:tav tm="100000">
                                          <p:val>
                                            <p:strVal val="#ppt_h"/>
                                          </p:val>
                                        </p:tav>
                                      </p:tavLst>
                                    </p:anim>
                                    <p:animEffect transition="in" filter="fade">
                                      <p:cBhvr>
                                        <p:cTn id="31" dur="1000"/>
                                        <p:tgtEl>
                                          <p:spTgt spid="40"/>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1000" fill="hold"/>
                                        <p:tgtEl>
                                          <p:spTgt spid="38"/>
                                        </p:tgtEl>
                                        <p:attrNameLst>
                                          <p:attrName>ppt_w</p:attrName>
                                        </p:attrNameLst>
                                      </p:cBhvr>
                                      <p:tavLst>
                                        <p:tav tm="0">
                                          <p:val>
                                            <p:strVal val="#ppt_w+.3"/>
                                          </p:val>
                                        </p:tav>
                                        <p:tav tm="100000">
                                          <p:val>
                                            <p:strVal val="#ppt_w"/>
                                          </p:val>
                                        </p:tav>
                                      </p:tavLst>
                                    </p:anim>
                                    <p:anim calcmode="lin" valueType="num">
                                      <p:cBhvr>
                                        <p:cTn id="35" dur="1000" fill="hold"/>
                                        <p:tgtEl>
                                          <p:spTgt spid="38"/>
                                        </p:tgtEl>
                                        <p:attrNameLst>
                                          <p:attrName>ppt_h</p:attrName>
                                        </p:attrNameLst>
                                      </p:cBhvr>
                                      <p:tavLst>
                                        <p:tav tm="0">
                                          <p:val>
                                            <p:strVal val="#ppt_h"/>
                                          </p:val>
                                        </p:tav>
                                        <p:tav tm="100000">
                                          <p:val>
                                            <p:strVal val="#ppt_h"/>
                                          </p:val>
                                        </p:tav>
                                      </p:tavLst>
                                    </p:anim>
                                    <p:animEffect transition="in" filter="fade">
                                      <p:cBhvr>
                                        <p:cTn id="36" dur="1000"/>
                                        <p:tgtEl>
                                          <p:spTgt spid="38"/>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childTnLst>
                          </p:cTn>
                        </p:par>
                        <p:par>
                          <p:cTn id="42" fill="hold">
                            <p:stCondLst>
                              <p:cond delay="1000"/>
                            </p:stCondLst>
                            <p:childTnLst>
                              <p:par>
                                <p:cTn id="43" presetID="5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Scale>
                                      <p:cBhvr>
                                        <p:cTn id="4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1"/>
                                        </p:tgtEl>
                                        <p:attrNameLst>
                                          <p:attrName>ppt_x</p:attrName>
                                          <p:attrName>ppt_y</p:attrName>
                                        </p:attrNameLst>
                                      </p:cBhvr>
                                    </p:animMotion>
                                    <p:animEffect transition="in" filter="fade">
                                      <p:cBhvr>
                                        <p:cTn id="47" dur="1000"/>
                                        <p:tgtEl>
                                          <p:spTgt spid="11"/>
                                        </p:tgtEl>
                                      </p:cBhvr>
                                    </p:animEffect>
                                  </p:childTnLst>
                                </p:cTn>
                              </p:par>
                              <p:par>
                                <p:cTn id="48" presetID="52" presetClass="entr" presetSubtype="0" fill="hold" grpId="0" nodeType="withEffect">
                                  <p:stCondLst>
                                    <p:cond delay="200"/>
                                  </p:stCondLst>
                                  <p:childTnLst>
                                    <p:set>
                                      <p:cBhvr>
                                        <p:cTn id="49" dur="1" fill="hold">
                                          <p:stCondLst>
                                            <p:cond delay="0"/>
                                          </p:stCondLst>
                                        </p:cTn>
                                        <p:tgtEl>
                                          <p:spTgt spid="12"/>
                                        </p:tgtEl>
                                        <p:attrNameLst>
                                          <p:attrName>style.visibility</p:attrName>
                                        </p:attrNameLst>
                                      </p:cBhvr>
                                      <p:to>
                                        <p:strVal val="visible"/>
                                      </p:to>
                                    </p:set>
                                    <p:animScale>
                                      <p:cBhvr>
                                        <p:cTn id="5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2"/>
                                        </p:tgtEl>
                                        <p:attrNameLst>
                                          <p:attrName>ppt_x</p:attrName>
                                          <p:attrName>ppt_y</p:attrName>
                                        </p:attrNameLst>
                                      </p:cBhvr>
                                    </p:animMotion>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7" grpId="0"/>
      <p:bldP spid="38" grpId="0"/>
      <p:bldP spid="39" grpId="0"/>
      <p:bldP spid="40" grpId="0"/>
      <p:bldP spid="41" grpId="0"/>
      <p:bldP spid="42" grpId="0"/>
      <p:bldP spid="4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99636"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、物质层文化（外显层）</a:t>
            </a:r>
          </a:p>
        </p:txBody>
      </p:sp>
      <p:pic>
        <p:nvPicPr>
          <p:cNvPr id="67586" name="Picture 3"/>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tretch>
            <a:fillRect/>
          </a:stretch>
        </p:blipFill>
        <p:spPr bwMode="auto">
          <a:xfrm>
            <a:off x="624979" y="1435100"/>
            <a:ext cx="5459409"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4"/>
          <p:cNvSpPr txBox="1">
            <a:spLocks noChangeArrowheads="1"/>
          </p:cNvSpPr>
          <p:nvPr/>
        </p:nvSpPr>
        <p:spPr bwMode="auto">
          <a:xfrm>
            <a:off x="6084388" y="1772816"/>
            <a:ext cx="554501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物质层又可以称为器物层，是企业文化在物质上的体现，是企业创造的看得见、摸得着的直观物质文化，反映出企业的大众传播形象。</a:t>
            </a:r>
            <a:endParaRPr lang="en-US" altLang="zh-CN" sz="2000" b="1" dirty="0">
              <a:latin typeface="微软雅黑" panose="020B0503020204020204" pitchFamily="34" charset="-122"/>
              <a:ea typeface="微软雅黑" panose="020B0503020204020204" pitchFamily="34" charset="-122"/>
            </a:endParaRPr>
          </a:p>
        </p:txBody>
      </p:sp>
      <p:sp>
        <p:nvSpPr>
          <p:cNvPr id="12" name="Text Box 44"/>
          <p:cNvSpPr txBox="1">
            <a:spLocks noChangeArrowheads="1"/>
          </p:cNvSpPr>
          <p:nvPr/>
        </p:nvSpPr>
        <p:spPr bwMode="auto">
          <a:xfrm>
            <a:off x="6084388" y="3573016"/>
            <a:ext cx="554501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企业生产的产品和提供的服务是企业生产经营的成果，它是企业物质文化的首要内容。其次是企业创造的生产环境、企业建筑、企业广告、产品包装与设计、员工服饰等，它们都是企业物质文化的主要内容。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randombar(horizontal)">
                                      <p:cBhvr>
                                        <p:cTn id="7" dur="500"/>
                                        <p:tgtEl>
                                          <p:spTgt spid="67586"/>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Scale>
                                      <p:cBhvr>
                                        <p:cTn id="1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
                                        </p:tgtEl>
                                        <p:attrNameLst>
                                          <p:attrName>ppt_x</p:attrName>
                                          <p:attrName>ppt_y</p:attrName>
                                        </p:attrNameLst>
                                      </p:cBhvr>
                                    </p:animMotion>
                                    <p:animEffect transition="in" filter="fade">
                                      <p:cBhvr>
                                        <p:cTn id="13" dur="1000"/>
                                        <p:tgtEl>
                                          <p:spTgt spid="11"/>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12"/>
                                        </p:tgtEl>
                                        <p:attrNameLst>
                                          <p:attrName>style.visibility</p:attrName>
                                        </p:attrNameLst>
                                      </p:cBhvr>
                                      <p:to>
                                        <p:strVal val="visible"/>
                                      </p:to>
                                    </p:set>
                                    <p:animScale>
                                      <p:cBhvr>
                                        <p:cTn id="1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2"/>
                                        </p:tgtEl>
                                        <p:attrNameLst>
                                          <p:attrName>ppt_x</p:attrName>
                                          <p:attrName>ppt_y</p:attrName>
                                        </p:attrNameLst>
                                      </p:cBhvr>
                                    </p:animMotion>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1923"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、企业文化的同心圆模型</a:t>
            </a:r>
          </a:p>
        </p:txBody>
      </p:sp>
      <p:sp>
        <p:nvSpPr>
          <p:cNvPr id="11" name="Text Box 44"/>
          <p:cNvSpPr txBox="1">
            <a:spLocks noChangeArrowheads="1"/>
          </p:cNvSpPr>
          <p:nvPr/>
        </p:nvSpPr>
        <p:spPr bwMode="auto">
          <a:xfrm>
            <a:off x="6097587" y="1881188"/>
            <a:ext cx="576103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企业文化的核心层、制度层、物质层共同形成一个完整的体系，三个层面的内容对企业的运营都缺一不可。一般而言，企业文化建设的物质层内容相对容易解决，制度层的工作明显难度较大，而核心层的构造和改变则最为不易。</a:t>
            </a:r>
            <a:endParaRPr lang="en-US" altLang="zh-CN" sz="2000" b="1" dirty="0">
              <a:latin typeface="微软雅黑" panose="020B0503020204020204" pitchFamily="34" charset="-122"/>
              <a:ea typeface="微软雅黑" panose="020B0503020204020204" pitchFamily="34" charset="-122"/>
            </a:endParaRPr>
          </a:p>
        </p:txBody>
      </p:sp>
      <p:sp>
        <p:nvSpPr>
          <p:cNvPr id="12" name="Text Box 44"/>
          <p:cNvSpPr txBox="1">
            <a:spLocks noChangeArrowheads="1"/>
          </p:cNvSpPr>
          <p:nvPr/>
        </p:nvSpPr>
        <p:spPr bwMode="auto">
          <a:xfrm>
            <a:off x="6097587" y="4302745"/>
            <a:ext cx="57610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在有关企业文化的研究中，常常会用到图示的“企业文化同心圆”，它比较形象和深刻地演绎了企业文化精神层、制度层、物质层三个层面的系统性辩证关系。</a:t>
            </a:r>
            <a:endParaRPr lang="zh-CN" altLang="en-US" sz="20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868363" y="1557338"/>
            <a:ext cx="5516562" cy="4685244"/>
            <a:chOff x="868363" y="1557338"/>
            <a:chExt cx="5516562" cy="4685244"/>
          </a:xfrm>
        </p:grpSpPr>
        <p:sp>
          <p:nvSpPr>
            <p:cNvPr id="8" name="Oval 4" descr="瓦形"/>
            <p:cNvSpPr>
              <a:spLocks noChangeArrowheads="1"/>
            </p:cNvSpPr>
            <p:nvPr/>
          </p:nvSpPr>
          <p:spPr bwMode="auto">
            <a:xfrm>
              <a:off x="1778000" y="2349500"/>
              <a:ext cx="3095625" cy="3095625"/>
            </a:xfrm>
            <a:prstGeom prst="ellipse">
              <a:avLst/>
            </a:prstGeom>
            <a:solidFill>
              <a:srgbClr val="137990"/>
            </a:solidFill>
            <a:ln>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upright="1"/>
            <a:lstStyle/>
            <a:p>
              <a:pPr fontAlgn="auto">
                <a:spcBef>
                  <a:spcPts val="0"/>
                </a:spcBef>
                <a:spcAft>
                  <a:spcPts val="0"/>
                </a:spcAft>
                <a:defRPr/>
              </a:pPr>
              <a:endParaRPr lang="en-US"/>
            </a:p>
          </p:txBody>
        </p:sp>
        <p:sp>
          <p:nvSpPr>
            <p:cNvPr id="9" name="Oval 6" descr="实心菱形"/>
            <p:cNvSpPr>
              <a:spLocks noChangeArrowheads="1"/>
            </p:cNvSpPr>
            <p:nvPr/>
          </p:nvSpPr>
          <p:spPr bwMode="auto">
            <a:xfrm>
              <a:off x="2244725" y="2817813"/>
              <a:ext cx="2160588" cy="2159000"/>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lIns="61265" tIns="30632" rIns="61265" bIns="30632" anchor="ctr" upright="1"/>
            <a:lstStyle/>
            <a:p>
              <a:pPr algn="ctr" fontAlgn="auto">
                <a:spcBef>
                  <a:spcPts val="0"/>
                </a:spcBef>
                <a:spcAft>
                  <a:spcPts val="0"/>
                </a:spcAft>
                <a:defRPr/>
              </a:pPr>
              <a:r>
                <a:rPr lang="zh-CN" sz="1050" b="1" kern="100">
                  <a:solidFill>
                    <a:srgbClr val="000000"/>
                  </a:solidFill>
                  <a:latin typeface="Times New Roman" panose="02020603050405020304"/>
                  <a:ea typeface="黑体" panose="02010609060101010101" charset="-122"/>
                  <a:cs typeface="黑体" panose="02010609060101010101" charset="-122"/>
                </a:rPr>
                <a:t> </a:t>
              </a:r>
              <a:endParaRPr lang="en-US" sz="1050" kern="100">
                <a:latin typeface="Times New Roman" panose="02020603050405020304"/>
                <a:ea typeface="宋体" panose="02010600030101010101" pitchFamily="2" charset="-122"/>
                <a:cs typeface="宋体" panose="02010600030101010101" pitchFamily="2" charset="-122"/>
              </a:endParaRPr>
            </a:p>
          </p:txBody>
        </p:sp>
        <p:sp>
          <p:nvSpPr>
            <p:cNvPr id="10" name="Text Box 7"/>
            <p:cNvSpPr txBox="1">
              <a:spLocks noChangeArrowheads="1"/>
            </p:cNvSpPr>
            <p:nvPr/>
          </p:nvSpPr>
          <p:spPr bwMode="auto">
            <a:xfrm>
              <a:off x="2811463" y="5033963"/>
              <a:ext cx="992187" cy="339725"/>
            </a:xfrm>
            <a:prstGeom prst="rect">
              <a:avLst/>
            </a:prstGeom>
            <a:noFill/>
            <a:ln>
              <a:noFill/>
            </a:ln>
            <a:effectLst/>
          </p:spPr>
          <p:txBody>
            <a:bodyPr lIns="61265" tIns="30632" rIns="61265" bIns="30632" upright="1">
              <a:spAutoFit/>
            </a:bodyPr>
            <a:lstStyle/>
            <a:p>
              <a:pPr algn="ctr" fontAlgn="auto">
                <a:spcBef>
                  <a:spcPts val="0"/>
                </a:spcBef>
                <a:spcAft>
                  <a:spcPts val="0"/>
                </a:spcAft>
                <a:defRPr/>
              </a:pPr>
              <a:r>
                <a:rPr lang="zh-CN" altLang="en-US" kern="100" dirty="0">
                  <a:solidFill>
                    <a:srgbClr val="FFFFFF"/>
                  </a:solidFill>
                  <a:latin typeface="Times New Roman" panose="02020603050405020304"/>
                  <a:ea typeface="微软雅黑" panose="020B0503020204020204" pitchFamily="34" charset="-122"/>
                  <a:cs typeface="黑体" panose="02010609060101010101" charset="-122"/>
                </a:rPr>
                <a:t>物质层</a:t>
              </a:r>
              <a:endParaRPr lang="en-US" sz="1400" kern="100" dirty="0">
                <a:latin typeface="Times New Roman" panose="02020603050405020304"/>
                <a:ea typeface="宋体" panose="02010600030101010101" pitchFamily="2" charset="-122"/>
                <a:cs typeface="宋体" panose="02010600030101010101" pitchFamily="2" charset="-122"/>
              </a:endParaRPr>
            </a:p>
          </p:txBody>
        </p:sp>
        <p:sp>
          <p:nvSpPr>
            <p:cNvPr id="26" name="Text Box 21"/>
            <p:cNvSpPr txBox="1">
              <a:spLocks noChangeArrowheads="1"/>
            </p:cNvSpPr>
            <p:nvPr/>
          </p:nvSpPr>
          <p:spPr bwMode="auto">
            <a:xfrm>
              <a:off x="2811463" y="4530725"/>
              <a:ext cx="992187" cy="338138"/>
            </a:xfrm>
            <a:prstGeom prst="rect">
              <a:avLst/>
            </a:prstGeom>
            <a:noFill/>
            <a:ln>
              <a:noFill/>
            </a:ln>
            <a:effectLst/>
          </p:spPr>
          <p:txBody>
            <a:bodyPr lIns="61265" tIns="30632" rIns="61265" bIns="30632" upright="1">
              <a:spAutoFit/>
            </a:bodyPr>
            <a:lstStyle/>
            <a:p>
              <a:pPr algn="ctr" fontAlgn="auto">
                <a:spcBef>
                  <a:spcPts val="0"/>
                </a:spcBef>
                <a:spcAft>
                  <a:spcPts val="0"/>
                </a:spcAft>
                <a:defRPr/>
              </a:pPr>
              <a:r>
                <a:rPr lang="zh-CN" altLang="en-US" kern="100" dirty="0">
                  <a:solidFill>
                    <a:srgbClr val="FFFFFF"/>
                  </a:solidFill>
                  <a:latin typeface="Times New Roman" panose="02020603050405020304"/>
                  <a:ea typeface="微软雅黑" panose="020B0503020204020204" pitchFamily="34" charset="-122"/>
                  <a:cs typeface="黑体" panose="02010609060101010101" charset="-122"/>
                </a:rPr>
                <a:t>制度</a:t>
              </a:r>
              <a:r>
                <a:rPr lang="zh-CN" kern="100" dirty="0">
                  <a:solidFill>
                    <a:srgbClr val="FFFFFF"/>
                  </a:solidFill>
                  <a:latin typeface="Times New Roman" panose="02020603050405020304"/>
                  <a:ea typeface="微软雅黑" panose="020B0503020204020204" pitchFamily="34" charset="-122"/>
                  <a:cs typeface="黑体" panose="02010609060101010101" charset="-122"/>
                </a:rPr>
                <a:t>层</a:t>
              </a:r>
              <a:endParaRPr lang="en-US" sz="1400" kern="100" dirty="0">
                <a:latin typeface="Times New Roman" panose="02020603050405020304"/>
                <a:ea typeface="宋体" panose="02010600030101010101" pitchFamily="2" charset="-122"/>
                <a:cs typeface="宋体" panose="02010600030101010101" pitchFamily="2" charset="-122"/>
              </a:endParaRPr>
            </a:p>
          </p:txBody>
        </p:sp>
        <p:sp>
          <p:nvSpPr>
            <p:cNvPr id="13" name="Oval 8" descr="宽下对角线"/>
            <p:cNvSpPr>
              <a:spLocks noChangeArrowheads="1"/>
            </p:cNvSpPr>
            <p:nvPr/>
          </p:nvSpPr>
          <p:spPr bwMode="auto">
            <a:xfrm>
              <a:off x="2732088" y="3303588"/>
              <a:ext cx="1187450" cy="1187450"/>
            </a:xfrm>
            <a:prstGeom prst="ellipse">
              <a:avLst/>
            </a:prstGeom>
            <a:solidFill>
              <a:srgbClr val="13799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61265" tIns="30632" rIns="61265" bIns="30632" anchor="ctr" upright="1"/>
            <a:lstStyle/>
            <a:p>
              <a:pPr algn="ctr" fontAlgn="auto">
                <a:spcBef>
                  <a:spcPts val="0"/>
                </a:spcBef>
                <a:spcAft>
                  <a:spcPts val="0"/>
                </a:spcAft>
                <a:defRPr/>
              </a:pPr>
              <a:r>
                <a:rPr lang="zh-CN" altLang="en-US" kern="100" dirty="0">
                  <a:solidFill>
                    <a:srgbClr val="FFFFFF"/>
                  </a:solidFill>
                  <a:latin typeface="Times New Roman" panose="02020603050405020304"/>
                  <a:ea typeface="微软雅黑" panose="020B0503020204020204" pitchFamily="34" charset="-122"/>
                  <a:cs typeface="黑体" panose="02010609060101010101" charset="-122"/>
                </a:rPr>
                <a:t>精神层</a:t>
              </a:r>
              <a:endParaRPr lang="en-US" sz="1400" kern="100" dirty="0">
                <a:latin typeface="Times New Roman" panose="02020603050405020304"/>
                <a:ea typeface="宋体" panose="02010600030101010101" pitchFamily="2" charset="-122"/>
                <a:cs typeface="宋体" panose="02010600030101010101" pitchFamily="2" charset="-122"/>
              </a:endParaRPr>
            </a:p>
          </p:txBody>
        </p:sp>
        <p:sp>
          <p:nvSpPr>
            <p:cNvPr id="32" name="线形标注 3(带强调线) 31"/>
            <p:cNvSpPr/>
            <p:nvPr/>
          </p:nvSpPr>
          <p:spPr>
            <a:xfrm>
              <a:off x="3849688" y="1557338"/>
              <a:ext cx="2535237" cy="647700"/>
            </a:xfrm>
            <a:prstGeom prst="accentCallout3">
              <a:avLst>
                <a:gd name="adj1" fmla="val 18750"/>
                <a:gd name="adj2" fmla="val -8333"/>
                <a:gd name="adj3" fmla="val 18750"/>
                <a:gd name="adj4" fmla="val -16667"/>
                <a:gd name="adj5" fmla="val 100000"/>
                <a:gd name="adj6" fmla="val -16667"/>
                <a:gd name="adj7" fmla="val 237499"/>
                <a:gd name="adj8" fmla="val 432"/>
              </a:avLst>
            </a:prstGeom>
            <a:noFill/>
            <a:ln w="9525">
              <a:solidFill>
                <a:schemeClr val="accent6">
                  <a:lumMod val="75000"/>
                  <a:alpha val="67059"/>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企业的内部游戏规则</a:t>
              </a:r>
            </a:p>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企业文化的制度保证</a:t>
              </a:r>
            </a:p>
          </p:txBody>
        </p:sp>
        <p:sp>
          <p:nvSpPr>
            <p:cNvPr id="2" name="线形标注 3(带强调线) 1"/>
            <p:cNvSpPr/>
            <p:nvPr/>
          </p:nvSpPr>
          <p:spPr>
            <a:xfrm>
              <a:off x="868363" y="1557338"/>
              <a:ext cx="2564928" cy="647700"/>
            </a:xfrm>
            <a:prstGeom prst="accentCallout3">
              <a:avLst>
                <a:gd name="adj1" fmla="val 18750"/>
                <a:gd name="adj2" fmla="val -8333"/>
                <a:gd name="adj3" fmla="val 18750"/>
                <a:gd name="adj4" fmla="val -16667"/>
                <a:gd name="adj5" fmla="val 100000"/>
                <a:gd name="adj6" fmla="val -16667"/>
                <a:gd name="adj7" fmla="val 327278"/>
                <a:gd name="adj8" fmla="val 80215"/>
              </a:avLst>
            </a:prstGeom>
            <a:noFill/>
            <a:ln w="9525">
              <a:solidFill>
                <a:srgbClr val="FF4B4B">
                  <a:alpha val="6705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企业的核心价值导向</a:t>
              </a:r>
              <a:endParaRPr lang="en-US" sz="2000" dirty="0">
                <a:solidFill>
                  <a:schemeClr val="tx1"/>
                </a:solidFill>
                <a:latin typeface="微软雅黑" panose="020B0503020204020204" pitchFamily="34" charset="-122"/>
                <a:ea typeface="微软雅黑" panose="020B0503020204020204" pitchFamily="34" charset="-122"/>
              </a:endParaRPr>
            </a:p>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企业文化的深层内涵</a:t>
              </a:r>
              <a:endParaRPr lang="en-US" sz="2000" dirty="0">
                <a:solidFill>
                  <a:schemeClr val="tx1"/>
                </a:solidFill>
                <a:latin typeface="微软雅黑" panose="020B0503020204020204" pitchFamily="34" charset="-122"/>
                <a:ea typeface="微软雅黑" panose="020B0503020204020204" pitchFamily="34" charset="-122"/>
              </a:endParaRPr>
            </a:p>
          </p:txBody>
        </p:sp>
        <p:sp>
          <p:nvSpPr>
            <p:cNvPr id="35" name="线形标注 2(带强调线) 34"/>
            <p:cNvSpPr/>
            <p:nvPr/>
          </p:nvSpPr>
          <p:spPr>
            <a:xfrm>
              <a:off x="1566104" y="5628219"/>
              <a:ext cx="2824163" cy="614363"/>
            </a:xfrm>
            <a:prstGeom prst="accentCallout2">
              <a:avLst>
                <a:gd name="adj1" fmla="val 18750"/>
                <a:gd name="adj2" fmla="val -8333"/>
                <a:gd name="adj3" fmla="val 18750"/>
                <a:gd name="adj4" fmla="val -16667"/>
                <a:gd name="adj5" fmla="val -190550"/>
                <a:gd name="adj6" fmla="val 19968"/>
              </a:avLst>
            </a:prstGeom>
            <a:noFill/>
            <a:ln w="9525">
              <a:solidFill>
                <a:srgbClr val="76B531">
                  <a:alpha val="6705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企业的大众传播形象</a:t>
              </a:r>
              <a:endParaRPr lang="en-US" sz="2000" dirty="0">
                <a:solidFill>
                  <a:schemeClr val="tx1"/>
                </a:solidFill>
                <a:latin typeface="微软雅黑" panose="020B0503020204020204" pitchFamily="34" charset="-122"/>
                <a:ea typeface="微软雅黑" panose="020B0503020204020204" pitchFamily="34" charset="-122"/>
              </a:endParaRPr>
            </a:p>
            <a:p>
              <a:pPr algn="just" fontAlgn="auto">
                <a:lnSpc>
                  <a:spcPct val="130000"/>
                </a:lnSpc>
                <a:spcBef>
                  <a:spcPts val="0"/>
                </a:spcBef>
                <a:spcAft>
                  <a:spcPts val="0"/>
                </a:spcAft>
                <a:defRPr/>
              </a:pPr>
              <a:r>
                <a:rPr lang="zh-CN" altLang="en-US" sz="2000" dirty="0">
                  <a:solidFill>
                    <a:schemeClr val="tx1"/>
                  </a:solidFill>
                  <a:latin typeface="微软雅黑" panose="020B0503020204020204" pitchFamily="34" charset="-122"/>
                  <a:ea typeface="微软雅黑" panose="020B0503020204020204" pitchFamily="34" charset="-122"/>
                </a:rPr>
                <a:t>企业文化的外在表现</a:t>
              </a:r>
              <a:endParaRPr lang="en-US" sz="2000"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Scale>
                                      <p:cBhvr>
                                        <p:cTn id="1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
                                        </p:tgtEl>
                                        <p:attrNameLst>
                                          <p:attrName>ppt_x</p:attrName>
                                          <p:attrName>ppt_y</p:attrName>
                                        </p:attrNameLst>
                                      </p:cBhvr>
                                    </p:animMotion>
                                    <p:animEffect transition="in" filter="fade">
                                      <p:cBhvr>
                                        <p:cTn id="13" dur="1000"/>
                                        <p:tgtEl>
                                          <p:spTgt spid="11"/>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12"/>
                                        </p:tgtEl>
                                        <p:attrNameLst>
                                          <p:attrName>style.visibility</p:attrName>
                                        </p:attrNameLst>
                                      </p:cBhvr>
                                      <p:to>
                                        <p:strVal val="visible"/>
                                      </p:to>
                                    </p:set>
                                    <p:animScale>
                                      <p:cBhvr>
                                        <p:cTn id="1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2"/>
                                        </p:tgtEl>
                                        <p:attrNameLst>
                                          <p:attrName>ppt_x</p:attrName>
                                          <p:attrName>ppt_y</p:attrName>
                                        </p:attrNameLst>
                                      </p:cBhvr>
                                    </p:animMotion>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22701" t="18500" r="23750" b="21651"/>
          <a:stretch>
            <a:fillRect/>
          </a:stretch>
        </p:blipFill>
        <p:spPr>
          <a:xfrm>
            <a:off x="8217520" y="1628800"/>
            <a:ext cx="3672408" cy="4104456"/>
          </a:xfrm>
          <a:prstGeom prst="rect">
            <a:avLst/>
          </a:prstGeom>
        </p:spPr>
      </p:pic>
      <p:sp>
        <p:nvSpPr>
          <p:cNvPr id="3" name="TextBox 2"/>
          <p:cNvSpPr txBox="1"/>
          <p:nvPr/>
        </p:nvSpPr>
        <p:spPr>
          <a:xfrm>
            <a:off x="9193213"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、企业文化的同心圆模型</a:t>
            </a:r>
          </a:p>
        </p:txBody>
      </p:sp>
      <p:sp>
        <p:nvSpPr>
          <p:cNvPr id="69635" name="TextBox 13"/>
          <p:cNvSpPr txBox="1">
            <a:spLocks noChangeArrowheads="1"/>
          </p:cNvSpPr>
          <p:nvPr/>
        </p:nvSpPr>
        <p:spPr bwMode="auto">
          <a:xfrm>
            <a:off x="696987" y="1222796"/>
            <a:ext cx="45365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案例：海尔的三层文化</a:t>
            </a:r>
            <a:endParaRPr lang="en-US" altLang="zh-CN" sz="2800" b="1" dirty="0">
              <a:solidFill>
                <a:srgbClr val="EB700B"/>
              </a:solidFill>
              <a:latin typeface="微软雅黑" panose="020B0503020204020204" pitchFamily="34" charset="-122"/>
              <a:ea typeface="微软雅黑" panose="020B0503020204020204" pitchFamily="34" charset="-122"/>
            </a:endParaRPr>
          </a:p>
        </p:txBody>
      </p:sp>
      <p:sp>
        <p:nvSpPr>
          <p:cNvPr id="15" name="Text Box 44"/>
          <p:cNvSpPr txBox="1">
            <a:spLocks noChangeArrowheads="1"/>
          </p:cNvSpPr>
          <p:nvPr/>
        </p:nvSpPr>
        <p:spPr bwMode="auto">
          <a:xfrm>
            <a:off x="696987" y="2108457"/>
            <a:ext cx="7520533" cy="212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a:latin typeface="微软雅黑" panose="020B0503020204020204" pitchFamily="34" charset="-122"/>
                <a:ea typeface="微软雅黑" panose="020B0503020204020204" pitchFamily="34" charset="-122"/>
              </a:rPr>
              <a:t>张瑞敏就是把海尔文化按照上述的同心圆进行划分的。他说，因此，当一个人注意海尔文化时，首先看到的是整洁规范的厂容厂貌、秩序井然的管理生产，接着就是优良的产品质量和服务质量，这都是物质层的东西。这些东西都需要制定一套完善的制度、规范和标准来规范，这就到了制度层面上。</a:t>
            </a:r>
            <a:endParaRPr lang="en-US" altLang="zh-CN" sz="2000" b="1">
              <a:latin typeface="微软雅黑" panose="020B0503020204020204" pitchFamily="34" charset="-122"/>
              <a:ea typeface="微软雅黑" panose="020B0503020204020204" pitchFamily="34" charset="-122"/>
            </a:endParaRPr>
          </a:p>
        </p:txBody>
      </p:sp>
      <p:sp>
        <p:nvSpPr>
          <p:cNvPr id="16" name="Text Box 44"/>
          <p:cNvSpPr txBox="1">
            <a:spLocks noChangeArrowheads="1"/>
          </p:cNvSpPr>
          <p:nvPr/>
        </p:nvSpPr>
        <p:spPr bwMode="auto">
          <a:xfrm>
            <a:off x="700399" y="4437112"/>
            <a:ext cx="75171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还有人要问，你的制度、规范和标准是依据什么制定出来的呢？这就到了最核心的层面</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观念层上了，</a:t>
            </a:r>
            <a:r>
              <a:rPr lang="zh-CN" altLang="en-US" sz="2000" b="1" dirty="0">
                <a:solidFill>
                  <a:srgbClr val="EB700B"/>
                </a:solidFill>
                <a:latin typeface="微软雅黑" panose="020B0503020204020204" pitchFamily="34" charset="-122"/>
                <a:ea typeface="微软雅黑" panose="020B0503020204020204" pitchFamily="34" charset="-122"/>
              </a:rPr>
              <a:t>即有什么样的观念才能在制度层产生什么样的制度，在物质层面才能有什么样的体现</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因而企业文化建设中最重要的是观念层的内容。</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Scale>
                                      <p:cBhvr>
                                        <p:cTn id="1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5"/>
                                        </p:tgtEl>
                                        <p:attrNameLst>
                                          <p:attrName>ppt_x</p:attrName>
                                          <p:attrName>ppt_y</p:attrName>
                                        </p:attrNameLst>
                                      </p:cBhvr>
                                    </p:animMotion>
                                    <p:animEffect transition="in" filter="fade">
                                      <p:cBhvr>
                                        <p:cTn id="13" dur="1000"/>
                                        <p:tgtEl>
                                          <p:spTgt spid="15"/>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16"/>
                                        </p:tgtEl>
                                        <p:attrNameLst>
                                          <p:attrName>style.visibility</p:attrName>
                                        </p:attrNameLst>
                                      </p:cBhvr>
                                      <p:to>
                                        <p:strVal val="visible"/>
                                      </p:to>
                                    </p:set>
                                    <p:animScale>
                                      <p:cBhvr>
                                        <p:cTn id="1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6"/>
                                        </p:tgtEl>
                                        <p:attrNameLst>
                                          <p:attrName>ppt_x</p:attrName>
                                          <p:attrName>ppt_y</p:attrName>
                                        </p:attrNameLst>
                                      </p:cBhvr>
                                    </p:animMotion>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6496" y="1212043"/>
            <a:ext cx="4000500" cy="50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46059"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、文化的起源</a:t>
            </a:r>
          </a:p>
        </p:txBody>
      </p:sp>
      <p:sp>
        <p:nvSpPr>
          <p:cNvPr id="4" name="Text Box 44"/>
          <p:cNvSpPr txBox="1">
            <a:spLocks noChangeArrowheads="1"/>
          </p:cNvSpPr>
          <p:nvPr/>
        </p:nvSpPr>
        <p:spPr bwMode="auto">
          <a:xfrm>
            <a:off x="644525" y="1212043"/>
            <a:ext cx="7253262" cy="25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“文化”一词始见于战国末期的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易传</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r>
              <a:rPr lang="zh-CN" altLang="en-US" sz="2000" b="1" dirty="0">
                <a:solidFill>
                  <a:srgbClr val="EB700B"/>
                </a:solidFill>
                <a:latin typeface="微软雅黑" panose="020B0503020204020204" pitchFamily="34" charset="-122"/>
                <a:ea typeface="微软雅黑" panose="020B0503020204020204" pitchFamily="34" charset="-122"/>
              </a:rPr>
              <a:t>“观乎天文，以察时变；观乎人文，以化成天下”</a:t>
            </a:r>
            <a:r>
              <a:rPr lang="zh-CN" altLang="en-US" sz="2000" dirty="0">
                <a:latin typeface="微软雅黑" panose="020B0503020204020204" pitchFamily="34" charset="-122"/>
                <a:ea typeface="微软雅黑" panose="020B0503020204020204" pitchFamily="34" charset="-122"/>
              </a:rPr>
              <a:t>。“文”，从纹理之义演化而来。日月往来交错文饰于天，即“天文”，亦即天道自然规律。同样，“人文”，指人伦社会规律，即社会生活中人与人之间纵横交织的关系，如君臣、父子、夫妻、兄弟、朋友等构成复杂的网络，具有纹理表象。</a:t>
            </a:r>
            <a:endParaRPr lang="en-US" altLang="zh-CN" sz="2000" b="1" dirty="0">
              <a:latin typeface="微软雅黑" panose="020B0503020204020204" pitchFamily="34" charset="-122"/>
              <a:ea typeface="微软雅黑" panose="020B0503020204020204" pitchFamily="34" charset="-122"/>
            </a:endParaRPr>
          </a:p>
        </p:txBody>
      </p:sp>
      <p:sp>
        <p:nvSpPr>
          <p:cNvPr id="5" name="Text Box 44"/>
          <p:cNvSpPr txBox="1">
            <a:spLocks noChangeArrowheads="1"/>
          </p:cNvSpPr>
          <p:nvPr/>
        </p:nvSpPr>
        <p:spPr bwMode="auto">
          <a:xfrm>
            <a:off x="644525" y="4221088"/>
            <a:ext cx="725326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这段话说，治国者须观察天文，以明了时序之变化，又须观察人文，使天下之人均能遵从文明礼仪。在这里，“人文”与“化成天下”紧密联系，</a:t>
            </a:r>
            <a:r>
              <a:rPr lang="zh-CN" altLang="en-US" sz="2000" b="1" dirty="0">
                <a:solidFill>
                  <a:srgbClr val="EB700B"/>
                </a:solidFill>
                <a:latin typeface="微软雅黑" panose="020B0503020204020204" pitchFamily="34" charset="-122"/>
                <a:ea typeface="微软雅黑" panose="020B0503020204020204" pitchFamily="34" charset="-122"/>
              </a:rPr>
              <a:t>“文治教化”的思想已十分明确。</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randombar(horizontal)">
                                      <p:cBhvr>
                                        <p:cTn id="7" dur="500"/>
                                        <p:tgtEl>
                                          <p:spTgt spid="24577"/>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68995" y="3212976"/>
            <a:ext cx="4839063" cy="14700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7200" dirty="0">
                <a:solidFill>
                  <a:srgbClr val="EB700B"/>
                </a:solidFill>
                <a:effectLst>
                  <a:reflection blurRad="6350" stA="55000" endA="300" endPos="45500" dir="5400000" sy="-100000" algn="bl" rotWithShape="0"/>
                </a:effectLst>
                <a:latin typeface="Broadway" pitchFamily="82" charset="0"/>
                <a:sym typeface="Impact" panose="020B0806030902050204" pitchFamily="34" charset="0"/>
              </a:rPr>
              <a:t>Thanks</a:t>
            </a:r>
            <a:endParaRPr lang="zh-CN" altLang="en-US" sz="3200" dirty="0">
              <a:solidFill>
                <a:srgbClr val="EB700B"/>
              </a:solidFill>
              <a:effectLst>
                <a:reflection blurRad="6350" stA="55000" endA="300" endPos="45500" dir="5400000" sy="-100000" algn="bl" rotWithShape="0"/>
              </a:effectLst>
              <a:latin typeface="Broadway" pitchFamily="82" charset="0"/>
            </a:endParaRPr>
          </a:p>
        </p:txBody>
      </p:sp>
      <p:pic>
        <p:nvPicPr>
          <p:cNvPr id="10"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6675" y="0"/>
            <a:ext cx="7048500" cy="6858000"/>
          </a:xfrm>
          <a:prstGeom prst="rect">
            <a:avLst/>
          </a:prstGeom>
          <a:noFill/>
          <a:ln w="38100">
            <a:noFill/>
          </a:ln>
          <a:effectLst/>
        </p:spPr>
      </p:pic>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62952E-7 -1.19861 L -2.62952E-7 -4.44444E-6 L 0.00039 -0.12152 L -2.62952E-7 -4.44444E-6 " pathEditMode="relative" rAng="0" ptsTypes="AAAA">
                                      <p:cBhvr>
                                        <p:cTn id="8" dur="600" fill="hold"/>
                                        <p:tgtEl>
                                          <p:spTgt spid="2"/>
                                        </p:tgtEl>
                                        <p:attrNameLst>
                                          <p:attrName>ppt_x</p:attrName>
                                          <p:attrName>ppt_y</p:attrName>
                                        </p:attrNameLst>
                                      </p:cBhvr>
                                      <p:rCtr x="13" y="59931"/>
                                    </p:animMotion>
                                  </p:childTnLst>
                                </p:cTn>
                              </p:par>
                            </p:childTnLst>
                          </p:cTn>
                        </p:par>
                        <p:par>
                          <p:cTn id="9" fill="hold">
                            <p:stCondLst>
                              <p:cond delay="0"/>
                            </p:stCondLst>
                            <p:childTnLst>
                              <p:par>
                                <p:cTn id="10" presetID="53" presetClass="entr" presetSubtype="52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8" presetClass="emph" presetSubtype="0" fill="hold" nodeType="withEffect">
                                  <p:stCondLst>
                                    <p:cond delay="0"/>
                                  </p:stCondLst>
                                  <p:childTnLst>
                                    <p:animRot by="43200000">
                                      <p:cBhvr>
                                        <p:cTn id="18"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8234" y="197958"/>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、文化的起源</a:t>
            </a:r>
          </a:p>
        </p:txBody>
      </p:sp>
      <p:sp>
        <p:nvSpPr>
          <p:cNvPr id="4" name="Text Box 44"/>
          <p:cNvSpPr txBox="1">
            <a:spLocks noChangeArrowheads="1"/>
          </p:cNvSpPr>
          <p:nvPr/>
        </p:nvSpPr>
        <p:spPr bwMode="auto">
          <a:xfrm>
            <a:off x="5449515" y="1339561"/>
            <a:ext cx="648072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后由西汉刘向在其所著</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说苑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中组合成“文化”一词。如“圣人之治天下也，先文德而后武力。凡武之兴，为不服也。文化不改，然后加诛”（</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说苑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指武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）。这里的“文化”，或与天造地设的自然对举，或与无教化的“质朴”、“野蛮”对举。</a:t>
            </a:r>
            <a:endParaRPr lang="en-US" altLang="zh-CN" sz="2000" b="1" dirty="0">
              <a:latin typeface="微软雅黑" panose="020B0503020204020204" pitchFamily="34" charset="-122"/>
              <a:ea typeface="微软雅黑" panose="020B0503020204020204" pitchFamily="34" charset="-122"/>
            </a:endParaRPr>
          </a:p>
        </p:txBody>
      </p:sp>
      <p:sp>
        <p:nvSpPr>
          <p:cNvPr id="5" name="Text Box 44"/>
          <p:cNvSpPr txBox="1">
            <a:spLocks noChangeArrowheads="1"/>
          </p:cNvSpPr>
          <p:nvPr/>
        </p:nvSpPr>
        <p:spPr bwMode="auto">
          <a:xfrm>
            <a:off x="5423718" y="3894354"/>
            <a:ext cx="64807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因此，在汉语系统中，</a:t>
            </a:r>
            <a:r>
              <a:rPr lang="zh-CN" altLang="en-US" sz="2000" b="1" dirty="0">
                <a:solidFill>
                  <a:srgbClr val="EB700B"/>
                </a:solidFill>
                <a:latin typeface="微软雅黑" panose="020B0503020204020204" pitchFamily="34" charset="-122"/>
                <a:ea typeface="微软雅黑" panose="020B0503020204020204" pitchFamily="34" charset="-122"/>
              </a:rPr>
              <a:t>“文化”的本义就是“以文教化”</a:t>
            </a:r>
            <a:r>
              <a:rPr lang="zh-CN" altLang="en-US" sz="2000" dirty="0">
                <a:solidFill>
                  <a:srgbClr val="EB700B"/>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它表示对人性情的陶冶、品德的教养，本属精神领域的范畴。随着时间的流变和空间的差异，现在“文化”已成为一个内涵丰富、外延宽广的多维概念。</a:t>
            </a:r>
            <a:endParaRPr lang="en-US" altLang="zh-CN" sz="2000" b="1" dirty="0">
              <a:latin typeface="微软雅黑" panose="020B0503020204020204" pitchFamily="34" charset="-122"/>
              <a:ea typeface="微软雅黑" panose="020B0503020204020204" pitchFamily="34" charset="-122"/>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63" y="1339561"/>
            <a:ext cx="4734236"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randombar(horizontal)">
                                      <p:cBhvr>
                                        <p:cTn id="7" dur="500"/>
                                        <p:tgtEl>
                                          <p:spTgt spid="2560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par>
                                <p:cTn id="14" presetID="52" presetClass="entr" presetSubtype="0" fill="hold" grpId="0" nodeType="withEffect">
                                  <p:stCondLst>
                                    <p:cond delay="20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405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、文化的起源</a:t>
            </a:r>
          </a:p>
        </p:txBody>
      </p:sp>
      <p:sp>
        <p:nvSpPr>
          <p:cNvPr id="5" name="Text Box 44"/>
          <p:cNvSpPr txBox="1">
            <a:spLocks noChangeArrowheads="1"/>
          </p:cNvSpPr>
          <p:nvPr/>
        </p:nvSpPr>
        <p:spPr bwMode="auto">
          <a:xfrm>
            <a:off x="624979" y="1628800"/>
            <a:ext cx="646106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000" dirty="0">
                <a:latin typeface="微软雅黑" panose="020B0503020204020204" pitchFamily="34" charset="-122"/>
                <a:ea typeface="微软雅黑" panose="020B0503020204020204" pitchFamily="34" charset="-122"/>
              </a:rPr>
              <a:t>19</a:t>
            </a:r>
            <a:r>
              <a:rPr lang="zh-CN" altLang="en-US" sz="2000" dirty="0">
                <a:latin typeface="微软雅黑" panose="020B0503020204020204" pitchFamily="34" charset="-122"/>
                <a:ea typeface="微软雅黑" panose="020B0503020204020204" pitchFamily="34" charset="-122"/>
              </a:rPr>
              <a:t>世纪末，西方思想传来，翻译者把“文化”一词用来说明英文的</a:t>
            </a:r>
            <a:r>
              <a:rPr lang="en-US" altLang="zh-CN" sz="2000" dirty="0">
                <a:latin typeface="微软雅黑" panose="020B0503020204020204" pitchFamily="34" charset="-122"/>
                <a:ea typeface="微软雅黑" panose="020B0503020204020204" pitchFamily="34" charset="-122"/>
              </a:rPr>
              <a:t>Culture</a:t>
            </a:r>
            <a:r>
              <a:rPr lang="zh-CN" altLang="en-US" sz="2000" dirty="0">
                <a:latin typeface="微软雅黑" panose="020B0503020204020204" pitchFamily="34" charset="-122"/>
                <a:ea typeface="微软雅黑" panose="020B0503020204020204" pitchFamily="34" charset="-122"/>
              </a:rPr>
              <a:t>一词，</a:t>
            </a:r>
            <a:r>
              <a:rPr lang="en-US" altLang="zh-CN" sz="2000" dirty="0">
                <a:latin typeface="微软雅黑" panose="020B0503020204020204" pitchFamily="34" charset="-122"/>
                <a:ea typeface="微软雅黑" panose="020B0503020204020204" pitchFamily="34" charset="-122"/>
              </a:rPr>
              <a:t>Culture</a:t>
            </a:r>
            <a:r>
              <a:rPr lang="zh-CN" altLang="en-US" sz="2000" dirty="0">
                <a:latin typeface="微软雅黑" panose="020B0503020204020204" pitchFamily="34" charset="-122"/>
                <a:ea typeface="微软雅黑" panose="020B0503020204020204" pitchFamily="34" charset="-122"/>
              </a:rPr>
              <a:t>一词在拉丁语和中古英语中，指耕种土地的意思，类同于文化之“教化”之一。因为</a:t>
            </a:r>
            <a:r>
              <a:rPr lang="zh-CN" altLang="en-US" sz="2000" b="1" dirty="0">
                <a:solidFill>
                  <a:srgbClr val="EB700B"/>
                </a:solidFill>
                <a:latin typeface="微软雅黑" panose="020B0503020204020204" pitchFamily="34" charset="-122"/>
                <a:ea typeface="微软雅黑" panose="020B0503020204020204" pitchFamily="34" charset="-122"/>
              </a:rPr>
              <a:t>文化修养和种庄稼一样，必须经过辛勤的耕耘，才能获得丰硕的果实。</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3731" y="980728"/>
            <a:ext cx="3257607" cy="5364800"/>
          </a:xfrm>
          <a:prstGeom prst="rect">
            <a:avLst/>
          </a:prstGeom>
          <a:noFill/>
          <a:ln>
            <a:noFill/>
          </a:ln>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74051"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、文化的定义</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955" y="1340768"/>
            <a:ext cx="4464496" cy="501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4"/>
          <p:cNvSpPr txBox="1">
            <a:spLocks noChangeArrowheads="1"/>
          </p:cNvSpPr>
          <p:nvPr/>
        </p:nvSpPr>
        <p:spPr bwMode="auto">
          <a:xfrm>
            <a:off x="5691715" y="1988840"/>
            <a:ext cx="590465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关于“文化”的定义，历来有不少争论，各门各派都有不同的定义。主要原因在于“文化”的定义众说纷纭及其内容的丰富多元；</a:t>
            </a:r>
            <a:r>
              <a:rPr lang="zh-CN" altLang="en-US" sz="2000" b="1" dirty="0">
                <a:solidFill>
                  <a:srgbClr val="EB700B"/>
                </a:solidFill>
                <a:latin typeface="微软雅黑" panose="020B0503020204020204" pitchFamily="34" charset="-122"/>
                <a:ea typeface="微软雅黑" panose="020B0503020204020204" pitchFamily="34" charset="-122"/>
              </a:rPr>
              <a:t>到目前为止，已经多达</a:t>
            </a:r>
            <a:r>
              <a:rPr lang="en-US" altLang="zh-CN" sz="2000" b="1" dirty="0">
                <a:solidFill>
                  <a:srgbClr val="EB700B"/>
                </a:solidFill>
                <a:latin typeface="微软雅黑" panose="020B0503020204020204" pitchFamily="34" charset="-122"/>
                <a:ea typeface="微软雅黑" panose="020B0503020204020204" pitchFamily="34" charset="-122"/>
              </a:rPr>
              <a:t>200</a:t>
            </a:r>
            <a:r>
              <a:rPr lang="zh-CN" altLang="en-US" sz="2000" b="1" dirty="0">
                <a:solidFill>
                  <a:srgbClr val="EB700B"/>
                </a:solidFill>
                <a:latin typeface="微软雅黑" panose="020B0503020204020204" pitchFamily="34" charset="-122"/>
                <a:ea typeface="微软雅黑" panose="020B0503020204020204" pitchFamily="34" charset="-122"/>
              </a:rPr>
              <a:t>多种的定义</a:t>
            </a:r>
            <a:r>
              <a:rPr lang="zh-CN" altLang="en-US" sz="2000" dirty="0">
                <a:latin typeface="微软雅黑" panose="020B0503020204020204" pitchFamily="34" charset="-122"/>
                <a:ea typeface="微软雅黑" panose="020B0503020204020204" pitchFamily="34" charset="-122"/>
              </a:rPr>
              <a:t>（从</a:t>
            </a:r>
            <a:r>
              <a:rPr lang="en-US" altLang="zh-CN" sz="2000" dirty="0">
                <a:latin typeface="微软雅黑" panose="020B0503020204020204" pitchFamily="34" charset="-122"/>
                <a:ea typeface="微软雅黑" panose="020B0503020204020204" pitchFamily="34" charset="-122"/>
              </a:rPr>
              <a:t>1871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-1951</a:t>
            </a:r>
            <a:r>
              <a:rPr lang="zh-CN" altLang="en-US" sz="2000" dirty="0">
                <a:latin typeface="微软雅黑" panose="020B0503020204020204" pitchFamily="34" charset="-122"/>
                <a:ea typeface="微软雅黑" panose="020B0503020204020204" pitchFamily="34" charset="-122"/>
              </a:rPr>
              <a:t>年已有</a:t>
            </a:r>
            <a:r>
              <a:rPr lang="en-US" altLang="zh-CN" sz="2000" dirty="0">
                <a:latin typeface="微软雅黑" panose="020B0503020204020204" pitchFamily="34" charset="-122"/>
                <a:ea typeface="微软雅黑" panose="020B0503020204020204" pitchFamily="34" charset="-122"/>
              </a:rPr>
              <a:t>164</a:t>
            </a:r>
            <a:r>
              <a:rPr lang="zh-CN" altLang="en-US" sz="2000" dirty="0">
                <a:latin typeface="微软雅黑" panose="020B0503020204020204" pitchFamily="34" charset="-122"/>
                <a:ea typeface="微软雅黑" panose="020B0503020204020204" pitchFamily="34" charset="-122"/>
              </a:rPr>
              <a:t>种定义）。因此，定义“文化”本身成为一个有趣的、争论不休的学术现象。</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randombar(horizontal)">
                                      <p:cBhvr>
                                        <p:cTn id="7" dur="500"/>
                                        <p:tgtEl>
                                          <p:spTgt spid="2765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strVal val="(6*min(max(#ppt_w*#ppt_h,.3),1)-7.4)/-.7*#ppt_w"/>
                                          </p:val>
                                        </p:tav>
                                        <p:tav tm="100000">
                                          <p:val>
                                            <p:strVal val="#ppt_w"/>
                                          </p:val>
                                        </p:tav>
                                      </p:tavLst>
                                    </p:anim>
                                    <p:anim calcmode="lin" valueType="num">
                                      <p:cBhvr>
                                        <p:cTn id="12" dur="500" fill="hold"/>
                                        <p:tgtEl>
                                          <p:spTgt spid="4">
                                            <p:txEl>
                                              <p:pRg st="0" end="0"/>
                                            </p:txEl>
                                          </p:spTgt>
                                        </p:tgtEl>
                                        <p:attrNameLst>
                                          <p:attrName>ppt_h</p:attrName>
                                        </p:attrNameLst>
                                      </p:cBhvr>
                                      <p:tavLst>
                                        <p:tav tm="0">
                                          <p:val>
                                            <p:strVal val="(6*min(max(#ppt_w*#ppt_h,.3),1)-7.4)/-.7*#ppt_h"/>
                                          </p:val>
                                        </p:tav>
                                        <p:tav tm="100000">
                                          <p:val>
                                            <p:strVal val="#ppt_h"/>
                                          </p:val>
                                        </p:tav>
                                      </p:tavLst>
                                    </p:anim>
                                    <p:anim calcmode="lin" valueType="num">
                                      <p:cBhvr>
                                        <p:cTn id="13"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59145" y="188640"/>
            <a:ext cx="2644641" cy="338554"/>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、文化的定义</a:t>
            </a:r>
          </a:p>
        </p:txBody>
      </p:sp>
      <p:sp>
        <p:nvSpPr>
          <p:cNvPr id="6" name="Text Box 44"/>
          <p:cNvSpPr txBox="1">
            <a:spLocks noChangeArrowheads="1"/>
          </p:cNvSpPr>
          <p:nvPr/>
        </p:nvSpPr>
        <p:spPr bwMode="auto">
          <a:xfrm>
            <a:off x="519644" y="2132856"/>
            <a:ext cx="545306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广义的文化定义：人类在社会历史发展过程中所创造的物质财富和精神财富的总和（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现代汉语词典上的解释</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7" name="Text Box 44"/>
          <p:cNvSpPr txBox="1">
            <a:spLocks noChangeArrowheads="1"/>
          </p:cNvSpPr>
          <p:nvPr/>
        </p:nvSpPr>
        <p:spPr bwMode="auto">
          <a:xfrm>
            <a:off x="539587" y="3893864"/>
            <a:ext cx="545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从广义的定义上，我们可以将文化理解为：文化是人类区别于其它动物的独特创造，包括人类所创造的一切成果</a:t>
            </a:r>
            <a:r>
              <a:rPr lang="en-US" altLang="zh-CN" sz="2000" dirty="0">
                <a:latin typeface="微软雅黑" panose="020B0503020204020204" pitchFamily="34" charset="-122"/>
                <a:ea typeface="微软雅黑" panose="020B0503020204020204" pitchFamily="34" charset="-122"/>
              </a:rPr>
              <a:t>——</a:t>
            </a:r>
            <a:r>
              <a:rPr lang="zh-CN" altLang="en-US" sz="2000" b="1" dirty="0">
                <a:solidFill>
                  <a:srgbClr val="EB700B"/>
                </a:solidFill>
                <a:latin typeface="微软雅黑" panose="020B0503020204020204" pitchFamily="34" charset="-122"/>
                <a:ea typeface="微软雅黑" panose="020B0503020204020204" pitchFamily="34" charset="-122"/>
              </a:rPr>
              <a:t>物质成果和精神成果。</a:t>
            </a:r>
            <a:r>
              <a:rPr lang="zh-CN" altLang="en-US" sz="2000" dirty="0">
                <a:solidFill>
                  <a:srgbClr val="EB700B"/>
                </a:solidFill>
                <a:latin typeface="微软雅黑" panose="020B0503020204020204" pitchFamily="34" charset="-122"/>
                <a:ea typeface="微软雅黑" panose="020B0503020204020204" pitchFamily="34" charset="-122"/>
              </a:rPr>
              <a:t>即，</a:t>
            </a:r>
            <a:r>
              <a:rPr lang="zh-CN" altLang="en-US" sz="2000" b="1" dirty="0">
                <a:solidFill>
                  <a:srgbClr val="EB700B"/>
                </a:solidFill>
                <a:latin typeface="微软雅黑" panose="020B0503020204020204" pitchFamily="34" charset="-122"/>
                <a:ea typeface="微软雅黑" panose="020B0503020204020204" pitchFamily="34" charset="-122"/>
              </a:rPr>
              <a:t>一切非纯自然的东西都可称为文化。</a:t>
            </a:r>
            <a:endParaRPr lang="en-US" altLang="zh-CN" sz="2000" b="1" dirty="0">
              <a:solidFill>
                <a:srgbClr val="EB700B"/>
              </a:solidFill>
              <a:latin typeface="微软雅黑" panose="020B0503020204020204" pitchFamily="34" charset="-122"/>
              <a:ea typeface="微软雅黑" panose="020B0503020204020204" pitchFamily="34" charset="-122"/>
            </a:endParaRPr>
          </a:p>
        </p:txBody>
      </p:sp>
      <p:sp>
        <p:nvSpPr>
          <p:cNvPr id="8" name="TextBox 53"/>
          <p:cNvSpPr txBox="1">
            <a:spLocks noChangeAspect="1" noChangeArrowheads="1"/>
          </p:cNvSpPr>
          <p:nvPr/>
        </p:nvSpPr>
        <p:spPr bwMode="auto">
          <a:xfrm>
            <a:off x="714907" y="1412776"/>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EB700B"/>
                </a:solidFill>
                <a:latin typeface="微软雅黑" panose="020B0503020204020204" pitchFamily="34" charset="-122"/>
                <a:ea typeface="微软雅黑" panose="020B0503020204020204" pitchFamily="34" charset="-122"/>
              </a:rPr>
              <a:t>广义的文化：</a:t>
            </a:r>
          </a:p>
        </p:txBody>
      </p:sp>
      <p:sp>
        <p:nvSpPr>
          <p:cNvPr id="9" name="矩形 8"/>
          <p:cNvSpPr/>
          <p:nvPr/>
        </p:nvSpPr>
        <p:spPr>
          <a:xfrm>
            <a:off x="519644" y="1411189"/>
            <a:ext cx="98425" cy="50564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1722" y="836712"/>
            <a:ext cx="4873453" cy="667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randombar(horizontal)">
                                      <p:cBhvr>
                                        <p:cTn id="7" dur="500"/>
                                        <p:tgtEl>
                                          <p:spTgt spid="2867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450"/>
                            </p:stCondLst>
                            <p:childTnLst>
                              <p:par>
                                <p:cTn id="18" presetID="5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glzy8.com提供海量PPT模板免费下载！"/>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5720</Words>
  <Application>Microsoft Office PowerPoint</Application>
  <PresentationFormat>自定义</PresentationFormat>
  <Paragraphs>342</Paragraphs>
  <Slides>50</Slides>
  <Notes>50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微软雅黑</vt:lpstr>
      <vt:lpstr>Arial</vt:lpstr>
      <vt:lpstr>Arial Black</vt:lpstr>
      <vt:lpstr>Arial Narrow</vt:lpstr>
      <vt:lpstr>Broadway</vt:lpstr>
      <vt:lpstr>Calibri</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creator>MT</dc:creator>
  <cp:lastModifiedBy>天 下</cp:lastModifiedBy>
  <cp:revision>1154</cp:revision>
  <dcterms:created xsi:type="dcterms:W3CDTF">2012-10-07T00:28:00Z</dcterms:created>
  <dcterms:modified xsi:type="dcterms:W3CDTF">2021-01-05T14:05:23Z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